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37"/>
  </p:notesMasterIdLst>
  <p:sldIdLst>
    <p:sldId id="8200" r:id="rId3"/>
    <p:sldId id="8202" r:id="rId4"/>
    <p:sldId id="274" r:id="rId5"/>
    <p:sldId id="8159" r:id="rId6"/>
    <p:sldId id="8158" r:id="rId7"/>
    <p:sldId id="258" r:id="rId8"/>
    <p:sldId id="8205" r:id="rId9"/>
    <p:sldId id="7854" r:id="rId10"/>
    <p:sldId id="8196" r:id="rId11"/>
    <p:sldId id="285" r:id="rId12"/>
    <p:sldId id="259" r:id="rId13"/>
    <p:sldId id="8165" r:id="rId14"/>
    <p:sldId id="8166" r:id="rId15"/>
    <p:sldId id="8167" r:id="rId16"/>
    <p:sldId id="8168" r:id="rId17"/>
    <p:sldId id="8169" r:id="rId18"/>
    <p:sldId id="8170" r:id="rId19"/>
    <p:sldId id="8171" r:id="rId20"/>
    <p:sldId id="8172" r:id="rId21"/>
    <p:sldId id="8197" r:id="rId22"/>
    <p:sldId id="8173" r:id="rId23"/>
    <p:sldId id="8174" r:id="rId24"/>
    <p:sldId id="277" r:id="rId25"/>
    <p:sldId id="8198" r:id="rId26"/>
    <p:sldId id="278" r:id="rId27"/>
    <p:sldId id="8175" r:id="rId28"/>
    <p:sldId id="8177" r:id="rId29"/>
    <p:sldId id="8179" r:id="rId30"/>
    <p:sldId id="8199" r:id="rId31"/>
    <p:sldId id="276" r:id="rId32"/>
    <p:sldId id="8023" r:id="rId33"/>
    <p:sldId id="8139" r:id="rId34"/>
    <p:sldId id="8140" r:id="rId35"/>
    <p:sldId id="8195" r:id="rId36"/>
  </p:sldIdLst>
  <p:sldSz cx="9144000" cy="5143500" type="screen16x9"/>
  <p:notesSz cx="6858000" cy="9144000"/>
  <p:defaultText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defaultTextStyle>
  <p:extLst>
    <p:ext uri="{521415D9-36F7-43E2-AB2F-B90AF26B5E84}">
      <p14:sectionLst xmlns:p14="http://schemas.microsoft.com/office/powerpoint/2010/main">
        <p14:section name="PRIMA Overview" id="{1091D6B9-C845-6F46-A0E0-E21A5CCBC253}">
          <p14:sldIdLst>
            <p14:sldId id="8200"/>
            <p14:sldId id="8202"/>
            <p14:sldId id="274"/>
            <p14:sldId id="8159"/>
            <p14:sldId id="8158"/>
            <p14:sldId id="258"/>
            <p14:sldId id="8205"/>
            <p14:sldId id="7854"/>
            <p14:sldId id="8196"/>
            <p14:sldId id="285"/>
            <p14:sldId id="259"/>
            <p14:sldId id="8165"/>
            <p14:sldId id="8166"/>
            <p14:sldId id="8167"/>
            <p14:sldId id="8168"/>
            <p14:sldId id="8169"/>
            <p14:sldId id="8170"/>
            <p14:sldId id="8171"/>
            <p14:sldId id="8172"/>
            <p14:sldId id="8197"/>
            <p14:sldId id="8173"/>
            <p14:sldId id="8174"/>
            <p14:sldId id="277"/>
            <p14:sldId id="8198"/>
            <p14:sldId id="278"/>
            <p14:sldId id="8175"/>
            <p14:sldId id="8177"/>
            <p14:sldId id="8179"/>
            <p14:sldId id="8199"/>
            <p14:sldId id="276"/>
            <p14:sldId id="8023"/>
            <p14:sldId id="8139"/>
            <p14:sldId id="8140"/>
            <p14:sldId id="8195"/>
          </p14:sldIdLst>
        </p14:section>
      </p14:sectionLst>
    </p:ext>
    <p:ext uri="{EFAFB233-063F-42B5-8137-9DF3F51BA10A}">
      <p15:sldGuideLst xmlns:p15="http://schemas.microsoft.com/office/powerpoint/2012/main">
        <p15:guide id="1" pos="2880" userDrawn="1">
          <p15:clr>
            <a:srgbClr val="A4A3A4"/>
          </p15:clr>
        </p15:guide>
        <p15:guide id="2"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6"/>
    <p:restoredTop sz="84028"/>
  </p:normalViewPr>
  <p:slideViewPr>
    <p:cSldViewPr snapToGrid="0">
      <p:cViewPr varScale="1">
        <p:scale>
          <a:sx n="169" d="100"/>
          <a:sy n="169" d="100"/>
        </p:scale>
        <p:origin x="736" y="24"/>
      </p:cViewPr>
      <p:guideLst>
        <p:guide pos="2880"/>
        <p:guide orient="horz" pos="162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dirty="0"/>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Tree>
  </p:cSld>
  <p:clrMap bg1="lt1" tx1="dk1" bg2="lt2" tx2="dk2" accent1="accent1" accent2="accent2" accent3="accent3" accent4="accent4" accent5="accent5" accent6="accent6" hlink="hlink" folHlink="folHlink"/>
  <p:hf hdr="0" ftr="0" dt="0"/>
  <p:notesStyle>
    <a:lvl1pPr marL="0" algn="l" defTabSz="685800">
      <a:defRPr sz="9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algn="l" defTabSz="685800">
      <a:defRPr sz="900">
        <a:solidFill>
          <a:schemeClr val="tx1"/>
        </a:solidFill>
        <a:latin typeface="+mn-lt"/>
        <a:ea typeface="+mn-ea"/>
        <a:cs typeface="+mn-cs"/>
      </a:defRPr>
    </a:lvl2pPr>
    <a:lvl3pPr marL="685800" algn="l" defTabSz="685800">
      <a:defRPr sz="900">
        <a:solidFill>
          <a:schemeClr val="tx1"/>
        </a:solidFill>
        <a:latin typeface="+mn-lt"/>
        <a:ea typeface="+mn-ea"/>
        <a:cs typeface="+mn-cs"/>
      </a:defRPr>
    </a:lvl3pPr>
    <a:lvl4pPr marL="1028700" algn="l" defTabSz="685800">
      <a:defRPr sz="900">
        <a:solidFill>
          <a:schemeClr val="tx1"/>
        </a:solidFill>
        <a:latin typeface="+mn-lt"/>
        <a:ea typeface="+mn-ea"/>
        <a:cs typeface="+mn-cs"/>
      </a:defRPr>
    </a:lvl4pPr>
    <a:lvl5pPr marL="1371600" algn="l" defTabSz="685800">
      <a:defRPr sz="900">
        <a:solidFill>
          <a:schemeClr val="tx1"/>
        </a:solidFill>
        <a:latin typeface="+mn-lt"/>
        <a:ea typeface="+mn-ea"/>
        <a:cs typeface="+mn-cs"/>
      </a:defRPr>
    </a:lvl5pPr>
    <a:lvl6pPr marL="1714500" algn="l" defTabSz="685800">
      <a:defRPr sz="900">
        <a:solidFill>
          <a:schemeClr val="tx1"/>
        </a:solidFill>
        <a:latin typeface="+mn-lt"/>
        <a:ea typeface="+mn-ea"/>
        <a:cs typeface="+mn-cs"/>
      </a:defRPr>
    </a:lvl6pPr>
    <a:lvl7pPr marL="2057400" algn="l" defTabSz="685800">
      <a:defRPr sz="900">
        <a:solidFill>
          <a:schemeClr val="tx1"/>
        </a:solidFill>
        <a:latin typeface="+mn-lt"/>
        <a:ea typeface="+mn-ea"/>
        <a:cs typeface="+mn-cs"/>
      </a:defRPr>
    </a:lvl7pPr>
    <a:lvl8pPr marL="2400300" algn="l" defTabSz="685800">
      <a:defRPr sz="900">
        <a:solidFill>
          <a:schemeClr val="tx1"/>
        </a:solidFill>
        <a:latin typeface="+mn-lt"/>
        <a:ea typeface="+mn-ea"/>
        <a:cs typeface="+mn-cs"/>
      </a:defRPr>
    </a:lvl8pPr>
    <a:lvl9pPr marL="2743200" algn="l" defTabSz="685800">
      <a:defRPr sz="9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01B35A74-6266-B0E7-4D12-49B95D652CEA}"/>
            </a:ext>
          </a:extLst>
        </p:cNvPr>
        <p:cNvGrpSpPr/>
        <p:nvPr/>
      </p:nvGrpSpPr>
      <p:grpSpPr>
        <a:xfrm>
          <a:off x="0" y="0"/>
          <a:ext cx="0" cy="0"/>
          <a:chOff x="0" y="0"/>
          <a:chExt cx="0" cy="0"/>
        </a:xfrm>
      </p:grpSpPr>
      <p:sp>
        <p:nvSpPr>
          <p:cNvPr id="100" name="Google Shape;100;p1:notes">
            <a:extLst>
              <a:ext uri="{FF2B5EF4-FFF2-40B4-BE49-F238E27FC236}">
                <a16:creationId xmlns:a16="http://schemas.microsoft.com/office/drawing/2014/main" id="{E065E3CD-DDB4-E336-FB3B-B36EB89838E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Introduce PRIMA, tell people to check out the website for everything shared in this talk and much much more!</a:t>
            </a:r>
            <a:endParaRPr dirty="0"/>
          </a:p>
        </p:txBody>
      </p:sp>
      <p:sp>
        <p:nvSpPr>
          <p:cNvPr id="101" name="Google Shape;101;p1:notes">
            <a:extLst>
              <a:ext uri="{FF2B5EF4-FFF2-40B4-BE49-F238E27FC236}">
                <a16:creationId xmlns:a16="http://schemas.microsoft.com/office/drawing/2014/main" id="{F19A84CA-7079-D61D-CC35-F2F34CA118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4040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PRIMA opens up incredible discovery space, particularly in gathering large sample sizes and statistics enabled by its high mapping speed. Every time we have opened up new technology in a window of the electromagnetic spectrum, we have opened the window to incredible discovery space.</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728015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PRIMA’s PI science is focused on three major areas: origins of planetary atmospheres, evolution of galactic ecosystems, and the buildup of dust and metals. However, we have done our best to ensure that the mission is well-designed to accommodate community science interests and seek your help in submitting cases!</a:t>
            </a:r>
            <a:endParaRPr dirty="0"/>
          </a:p>
        </p:txBody>
      </p:sp>
      <p:sp>
        <p:nvSpPr>
          <p:cNvPr id="129" name="Google Shape;1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50% of light ever emitted by stars is re-processed by dust. So if you care about stars (or galaxies or AGN or star formation or planetary disks, or or or)… you probably care about dust!</a:t>
            </a:r>
            <a:br>
              <a:rPr lang="en-US" dirty="0"/>
            </a:br>
            <a:br>
              <a:rPr lang="en-US" dirty="0"/>
            </a:br>
            <a:r>
              <a:rPr lang="en-US" dirty="0"/>
              <a:t>PS. Real icebergs don’t look like this (not stable!) but it’s a fun graphic, right?</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98483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MOST of PRIMA’s observing time is for GO science! Far-IR can only be done from space! And there are no operating or planned far-IR missions!</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27084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We can use far-</a:t>
            </a:r>
            <a:r>
              <a:rPr lang="en-US" dirty="0" err="1"/>
              <a:t>ir</a:t>
            </a:r>
            <a:r>
              <a:rPr lang="en-US" dirty="0"/>
              <a:t> to trace the full water reservoir in planet-forming disks to understand the origin of planets.</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14549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We can measure black hole accretion rate and star formation rate simultaneously over huge numbers of galaxies over cosmic time to understand how galaxies evolve.</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695138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PRIMA can track the rise and evolution of dust and metals across cosmic history and into the present day.</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259396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r>
              <a:rPr lang="en-US" dirty="0"/>
              <a:t>PRIMA is sensitive to a critical part of protoplanetary disks that are inaccessible with ALMA and JWST. Allows us to study the water reservoir. We can compare abundances of exoplanet atmospheres with protoplanetary disks to understand the origin of planetary atmospheres.</a:t>
            </a:r>
          </a:p>
          <a:p>
            <a:endParaRPr lang="en-US" dirty="0"/>
          </a:p>
          <a:p>
            <a:r>
              <a:rPr lang="en-US" dirty="0"/>
              <a:t>This is done with spectral lines, we don’t spatially resolve the disks.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rPr lang="en-US" dirty="0"/>
              <a:t>PRIMA is sensitive to a critical part of protoplanetary disks that are inaccessible with ALMA and JWST. Allows us to study the water reservoir. We can compare abundances of exoplanet atmospheres with protoplanetary disks to understand the origin of planetary atmospheres.</a:t>
            </a:r>
          </a:p>
          <a:p>
            <a:endParaRPr lang="en-US" dirty="0"/>
          </a:p>
          <a:p>
            <a:pPr marL="0" marR="0" lvl="0" indent="0" algn="l" defTabSz="685800" eaLnBrk="1" fontAlgn="auto" latinLnBrk="0" hangingPunct="1">
              <a:lnSpc>
                <a:spcPct val="100000"/>
              </a:lnSpc>
              <a:spcBef>
                <a:spcPts val="0"/>
              </a:spcBef>
              <a:spcAft>
                <a:spcPts val="0"/>
              </a:spcAft>
              <a:buClrTx/>
              <a:buSzTx/>
              <a:buFontTx/>
              <a:buNone/>
              <a:tabLst/>
              <a:defRPr/>
            </a:pPr>
            <a:r>
              <a:rPr lang="en-US" dirty="0"/>
              <a:t>This is done with spectral lines, we don’t spatially resolve the disks.</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r>
              <a:rPr lang="en-US" dirty="0"/>
              <a:t>PRIMA is sensitive to a critical part of protoplanetary disks that are inaccessible with ALMA and JWST. Allows us to study the water reservoir. We can compare abundances of exoplanet atmospheres with protoplanetary disks to understand the origin of planetary atmospheres.</a:t>
            </a:r>
          </a:p>
          <a:p>
            <a:pPr marL="0" marR="0" lvl="0" indent="0" algn="l" defTabSz="68580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eaLnBrk="1" fontAlgn="auto" latinLnBrk="0" hangingPunct="1">
              <a:lnSpc>
                <a:spcPct val="100000"/>
              </a:lnSpc>
              <a:spcBef>
                <a:spcPts val="0"/>
              </a:spcBef>
              <a:spcAft>
                <a:spcPts val="0"/>
              </a:spcAft>
              <a:buClrTx/>
              <a:buSzTx/>
              <a:buFontTx/>
              <a:buNone/>
              <a:tabLst/>
              <a:defRPr/>
            </a:pPr>
            <a:r>
              <a:rPr lang="en-US" dirty="0"/>
              <a:t>This is done with spectral lines, we don’t spatially resolve the disks.</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554B4CB4-79AC-3305-E39B-72B2C2CBEFE5}"/>
            </a:ext>
          </a:extLst>
        </p:cNvPr>
        <p:cNvGrpSpPr/>
        <p:nvPr/>
      </p:nvGrpSpPr>
      <p:grpSpPr>
        <a:xfrm>
          <a:off x="0" y="0"/>
          <a:ext cx="0" cy="0"/>
          <a:chOff x="0" y="0"/>
          <a:chExt cx="0" cy="0"/>
        </a:xfrm>
      </p:grpSpPr>
      <p:sp>
        <p:nvSpPr>
          <p:cNvPr id="100" name="Google Shape;100;p1:notes">
            <a:extLst>
              <a:ext uri="{FF2B5EF4-FFF2-40B4-BE49-F238E27FC236}">
                <a16:creationId xmlns:a16="http://schemas.microsoft.com/office/drawing/2014/main" id="{7049D4A1-7375-C2D0-E772-7241E7223C8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Introduce PRIMA, tell people to check out the website for everything shared in this talk and much much more!</a:t>
            </a:r>
            <a:endParaRPr dirty="0"/>
          </a:p>
        </p:txBody>
      </p:sp>
      <p:sp>
        <p:nvSpPr>
          <p:cNvPr id="101" name="Google Shape;101;p1:notes">
            <a:extLst>
              <a:ext uri="{FF2B5EF4-FFF2-40B4-BE49-F238E27FC236}">
                <a16:creationId xmlns:a16="http://schemas.microsoft.com/office/drawing/2014/main" id="{DCFDB2BD-EC86-8484-872A-E7E1B34945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9417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687FB-5309-1CA0-CE82-714A2A38B3E5}"/>
            </a:ext>
          </a:extLst>
        </p:cNvPr>
        <p:cNvGrpSpPr/>
        <p:nvPr/>
      </p:nvGrpSpPr>
      <p:grpSpPr>
        <a:xfrm>
          <a:off x="0" y="0"/>
          <a:ext cx="0" cy="0"/>
          <a:chOff x="0" y="0"/>
          <a:chExt cx="0" cy="0"/>
        </a:xfrm>
      </p:grpSpPr>
      <p:sp>
        <p:nvSpPr>
          <p:cNvPr id="458" name="Shape 458">
            <a:extLst>
              <a:ext uri="{FF2B5EF4-FFF2-40B4-BE49-F238E27FC236}">
                <a16:creationId xmlns:a16="http://schemas.microsoft.com/office/drawing/2014/main" id="{C78C4AAB-4CC2-4C27-BB1A-A89220D2CE61}"/>
              </a:ext>
            </a:extLst>
          </p:cNvPr>
          <p:cNvSpPr>
            <a:spLocks noGrp="1" noRot="1" noChangeAspect="1"/>
          </p:cNvSpPr>
          <p:nvPr>
            <p:ph type="sldImg"/>
          </p:nvPr>
        </p:nvSpPr>
        <p:spPr>
          <a:prstGeom prst="rect">
            <a:avLst/>
          </a:prstGeom>
        </p:spPr>
        <p:txBody>
          <a:bodyPr/>
          <a:lstStyle/>
          <a:p>
            <a:endParaRPr/>
          </a:p>
        </p:txBody>
      </p:sp>
      <p:sp>
        <p:nvSpPr>
          <p:cNvPr id="459" name="Shape 459">
            <a:extLst>
              <a:ext uri="{FF2B5EF4-FFF2-40B4-BE49-F238E27FC236}">
                <a16:creationId xmlns:a16="http://schemas.microsoft.com/office/drawing/2014/main" id="{9FA951C0-B847-178F-14B2-F413286F5ED6}"/>
              </a:ext>
            </a:extLst>
          </p:cNvPr>
          <p:cNvSpPr>
            <a:spLocks noGrp="1"/>
          </p:cNvSpPr>
          <p:nvPr>
            <p:ph type="body" sz="quarter" idx="1"/>
          </p:nvPr>
        </p:nvSpPr>
        <p:spPr>
          <a:prstGeom prst="rect">
            <a:avLst/>
          </a:prstGeom>
        </p:spPr>
        <p:txBody>
          <a:bodyPr/>
          <a:lstStyle/>
          <a:p>
            <a:r>
              <a:rPr lang="en-US" dirty="0"/>
              <a:t>PRIMA fills in a critical wavelength gap between JWST and ALMA</a:t>
            </a:r>
          </a:p>
        </p:txBody>
      </p:sp>
    </p:spTree>
    <p:extLst>
      <p:ext uri="{BB962C8B-B14F-4D97-AF65-F5344CB8AC3E}">
        <p14:creationId xmlns:p14="http://schemas.microsoft.com/office/powerpoint/2010/main" val="940523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r>
              <a:rPr lang="en-US" dirty="0"/>
              <a:t>PRIMA allows us to test theories of how galaxies and black holes co-evolve. PRIMA does this by simultaneously measuring the black hole accretion and star formation rates of galaxies across cosmic time.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rPr lang="en-US" dirty="0"/>
              <a:t>PRIMA allows us to test theories of how galaxies and black holes co-evolve. PRIMA does this by simultaneously measuring the black hole accretion and star formation rates of galaxies across cosmic time.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PRIMA allows us to test theories of how galaxies and black holes co-evolve. PRIMA does this by simultaneously measuring the black hole accretion and star formation rates of galaxies across cosmic time.</a:t>
            </a:r>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AD645-6B40-E8D9-4966-A63F03D7E34F}"/>
            </a:ext>
          </a:extLst>
        </p:cNvPr>
        <p:cNvGrpSpPr/>
        <p:nvPr/>
      </p:nvGrpSpPr>
      <p:grpSpPr>
        <a:xfrm>
          <a:off x="0" y="0"/>
          <a:ext cx="0" cy="0"/>
          <a:chOff x="0" y="0"/>
          <a:chExt cx="0" cy="0"/>
        </a:xfrm>
      </p:grpSpPr>
      <p:sp>
        <p:nvSpPr>
          <p:cNvPr id="533" name="Shape 533">
            <a:extLst>
              <a:ext uri="{FF2B5EF4-FFF2-40B4-BE49-F238E27FC236}">
                <a16:creationId xmlns:a16="http://schemas.microsoft.com/office/drawing/2014/main" id="{D91297FE-C8F4-36ED-1520-110BEB06F1AC}"/>
              </a:ext>
            </a:extLst>
          </p:cNvPr>
          <p:cNvSpPr>
            <a:spLocks noGrp="1" noRot="1" noChangeAspect="1"/>
          </p:cNvSpPr>
          <p:nvPr>
            <p:ph type="sldImg"/>
          </p:nvPr>
        </p:nvSpPr>
        <p:spPr>
          <a:prstGeom prst="rect">
            <a:avLst/>
          </a:prstGeom>
        </p:spPr>
        <p:txBody>
          <a:bodyPr/>
          <a:lstStyle/>
          <a:p>
            <a:endParaRPr/>
          </a:p>
        </p:txBody>
      </p:sp>
      <p:sp>
        <p:nvSpPr>
          <p:cNvPr id="534" name="Shape 534">
            <a:extLst>
              <a:ext uri="{FF2B5EF4-FFF2-40B4-BE49-F238E27FC236}">
                <a16:creationId xmlns:a16="http://schemas.microsoft.com/office/drawing/2014/main" id="{2888EB0A-8A80-62AA-47D1-781E88FA4EFB}"/>
              </a:ext>
            </a:extLst>
          </p:cNvPr>
          <p:cNvSpPr>
            <a:spLocks noGrp="1"/>
          </p:cNvSpPr>
          <p:nvPr>
            <p:ph type="body" sz="quarter" idx="1"/>
          </p:nvPr>
        </p:nvSpPr>
        <p:spPr>
          <a:prstGeom prst="rect">
            <a:avLst/>
          </a:prstGeom>
        </p:spPr>
        <p:txBody>
          <a:bodyPr/>
          <a:lstStyle/>
          <a:p>
            <a:r>
              <a:rPr lang="en-US" dirty="0"/>
              <a:t>PRIMA allows us to test theories of how galaxies and black holes co-evolve. PRIMA does this by simultaneously measuring the black hole accretion and star formation rates of galaxies across cosmic time.</a:t>
            </a:r>
            <a:endParaRPr dirty="0"/>
          </a:p>
        </p:txBody>
      </p:sp>
    </p:spTree>
    <p:extLst>
      <p:ext uri="{BB962C8B-B14F-4D97-AF65-F5344CB8AC3E}">
        <p14:creationId xmlns:p14="http://schemas.microsoft.com/office/powerpoint/2010/main" val="3898082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noRot="1" noChangeAspect="1"/>
          </p:cNvSpPr>
          <p:nvPr>
            <p:ph type="sldImg"/>
          </p:nvPr>
        </p:nvSpPr>
        <p:spPr>
          <a:prstGeom prst="rect">
            <a:avLst/>
          </a:prstGeom>
        </p:spPr>
        <p:txBody>
          <a:bodyPr/>
          <a:lstStyle/>
          <a:p>
            <a:endParaRPr/>
          </a:p>
        </p:txBody>
      </p:sp>
      <p:sp>
        <p:nvSpPr>
          <p:cNvPr id="561" name="Shape 561"/>
          <p:cNvSpPr>
            <a:spLocks noGrp="1"/>
          </p:cNvSpPr>
          <p:nvPr>
            <p:ph type="body" sz="quarter" idx="1"/>
          </p:nvPr>
        </p:nvSpPr>
        <p:spPr>
          <a:prstGeom prst="rect">
            <a:avLst/>
          </a:prstGeom>
        </p:spPr>
        <p:txBody>
          <a:bodyPr/>
          <a:lstStyle/>
          <a:p>
            <a:r>
              <a:rPr lang="en-US" dirty="0"/>
              <a:t>PRIMA will trace the rise of dust and metals over cosmic time, yielding samples 100x larger than Herschel. It does this by filling a critical wavelength gap between JWST and ALMA with key tracers of dust and metallicity.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1A7E8-0468-1B03-CADC-53B83A36C924}"/>
            </a:ext>
          </a:extLst>
        </p:cNvPr>
        <p:cNvGrpSpPr/>
        <p:nvPr/>
      </p:nvGrpSpPr>
      <p:grpSpPr>
        <a:xfrm>
          <a:off x="0" y="0"/>
          <a:ext cx="0" cy="0"/>
          <a:chOff x="0" y="0"/>
          <a:chExt cx="0" cy="0"/>
        </a:xfrm>
      </p:grpSpPr>
      <p:sp>
        <p:nvSpPr>
          <p:cNvPr id="560" name="Shape 560">
            <a:extLst>
              <a:ext uri="{FF2B5EF4-FFF2-40B4-BE49-F238E27FC236}">
                <a16:creationId xmlns:a16="http://schemas.microsoft.com/office/drawing/2014/main" id="{484CE5B1-D057-46C0-285D-72BCD01A0D35}"/>
              </a:ext>
            </a:extLst>
          </p:cNvPr>
          <p:cNvSpPr>
            <a:spLocks noGrp="1" noRot="1" noChangeAspect="1"/>
          </p:cNvSpPr>
          <p:nvPr>
            <p:ph type="sldImg"/>
          </p:nvPr>
        </p:nvSpPr>
        <p:spPr>
          <a:prstGeom prst="rect">
            <a:avLst/>
          </a:prstGeom>
        </p:spPr>
        <p:txBody>
          <a:bodyPr/>
          <a:lstStyle/>
          <a:p>
            <a:endParaRPr/>
          </a:p>
        </p:txBody>
      </p:sp>
      <p:sp>
        <p:nvSpPr>
          <p:cNvPr id="561" name="Shape 561">
            <a:extLst>
              <a:ext uri="{FF2B5EF4-FFF2-40B4-BE49-F238E27FC236}">
                <a16:creationId xmlns:a16="http://schemas.microsoft.com/office/drawing/2014/main" id="{765A744E-FCC6-55CA-1EE1-93E8535D14D2}"/>
              </a:ext>
            </a:extLst>
          </p:cNvPr>
          <p:cNvSpPr>
            <a:spLocks noGrp="1"/>
          </p:cNvSpPr>
          <p:nvPr>
            <p:ph type="body" sz="quarter" idx="1"/>
          </p:nvPr>
        </p:nvSpPr>
        <p:spPr>
          <a:prstGeom prst="rect">
            <a:avLst/>
          </a:prstGeom>
        </p:spPr>
        <p: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PRIMA will trace the rise of dust and metals over cosmic time, yielding samples 100x larger than Herschel. It does this by filling a critical wavelength gap between JWST and ALMA with key tracers of dust and metallicity.</a:t>
            </a:r>
          </a:p>
          <a:p>
            <a:endParaRPr dirty="0"/>
          </a:p>
        </p:txBody>
      </p:sp>
    </p:spTree>
    <p:extLst>
      <p:ext uri="{BB962C8B-B14F-4D97-AF65-F5344CB8AC3E}">
        <p14:creationId xmlns:p14="http://schemas.microsoft.com/office/powerpoint/2010/main" val="12153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8415D-0BEF-27ED-5B5C-6DE985736699}"/>
            </a:ext>
          </a:extLst>
        </p:cNvPr>
        <p:cNvGrpSpPr/>
        <p:nvPr/>
      </p:nvGrpSpPr>
      <p:grpSpPr>
        <a:xfrm>
          <a:off x="0" y="0"/>
          <a:ext cx="0" cy="0"/>
          <a:chOff x="0" y="0"/>
          <a:chExt cx="0" cy="0"/>
        </a:xfrm>
      </p:grpSpPr>
      <p:sp>
        <p:nvSpPr>
          <p:cNvPr id="560" name="Shape 560">
            <a:extLst>
              <a:ext uri="{FF2B5EF4-FFF2-40B4-BE49-F238E27FC236}">
                <a16:creationId xmlns:a16="http://schemas.microsoft.com/office/drawing/2014/main" id="{964A4BFC-BAA5-13BC-25B4-CCC6C307DF41}"/>
              </a:ext>
            </a:extLst>
          </p:cNvPr>
          <p:cNvSpPr>
            <a:spLocks noGrp="1" noRot="1" noChangeAspect="1"/>
          </p:cNvSpPr>
          <p:nvPr>
            <p:ph type="sldImg"/>
          </p:nvPr>
        </p:nvSpPr>
        <p:spPr>
          <a:prstGeom prst="rect">
            <a:avLst/>
          </a:prstGeom>
        </p:spPr>
        <p:txBody>
          <a:bodyPr/>
          <a:lstStyle/>
          <a:p>
            <a:endParaRPr/>
          </a:p>
        </p:txBody>
      </p:sp>
      <p:sp>
        <p:nvSpPr>
          <p:cNvPr id="561" name="Shape 561">
            <a:extLst>
              <a:ext uri="{FF2B5EF4-FFF2-40B4-BE49-F238E27FC236}">
                <a16:creationId xmlns:a16="http://schemas.microsoft.com/office/drawing/2014/main" id="{7FD8E9AC-A41F-20A8-94A0-3DDFA175B6CD}"/>
              </a:ext>
            </a:extLst>
          </p:cNvPr>
          <p:cNvSpPr>
            <a:spLocks noGrp="1"/>
          </p:cNvSpPr>
          <p:nvPr>
            <p:ph type="body" sz="quarter" idx="1"/>
          </p:nvPr>
        </p:nvSpPr>
        <p:spPr>
          <a:prstGeom prst="rect">
            <a:avLst/>
          </a:prstGeom>
        </p:spPr>
        <p: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PRIMA will trace the rise of dust and metals over cosmic time, yielding samples 100x larger than Herschel. It does this by filling a critical wavelength gap between JWST and ALMA with key tracers of dust and metallicity.</a:t>
            </a:r>
          </a:p>
          <a:p>
            <a:endParaRPr dirty="0"/>
          </a:p>
        </p:txBody>
      </p:sp>
    </p:spTree>
    <p:extLst>
      <p:ext uri="{BB962C8B-B14F-4D97-AF65-F5344CB8AC3E}">
        <p14:creationId xmlns:p14="http://schemas.microsoft.com/office/powerpoint/2010/main" val="1328023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829C2-9AAE-2607-DEF0-E0EFCC80DB71}"/>
            </a:ext>
          </a:extLst>
        </p:cNvPr>
        <p:cNvGrpSpPr/>
        <p:nvPr/>
      </p:nvGrpSpPr>
      <p:grpSpPr>
        <a:xfrm>
          <a:off x="0" y="0"/>
          <a:ext cx="0" cy="0"/>
          <a:chOff x="0" y="0"/>
          <a:chExt cx="0" cy="0"/>
        </a:xfrm>
      </p:grpSpPr>
      <p:sp>
        <p:nvSpPr>
          <p:cNvPr id="560" name="Shape 560">
            <a:extLst>
              <a:ext uri="{FF2B5EF4-FFF2-40B4-BE49-F238E27FC236}">
                <a16:creationId xmlns:a16="http://schemas.microsoft.com/office/drawing/2014/main" id="{97BAAC5C-8A9F-E4D7-5284-6361909A2266}"/>
              </a:ext>
            </a:extLst>
          </p:cNvPr>
          <p:cNvSpPr>
            <a:spLocks noGrp="1" noRot="1" noChangeAspect="1"/>
          </p:cNvSpPr>
          <p:nvPr>
            <p:ph type="sldImg"/>
          </p:nvPr>
        </p:nvSpPr>
        <p:spPr>
          <a:prstGeom prst="rect">
            <a:avLst/>
          </a:prstGeom>
        </p:spPr>
        <p:txBody>
          <a:bodyPr/>
          <a:lstStyle/>
          <a:p>
            <a:endParaRPr/>
          </a:p>
        </p:txBody>
      </p:sp>
      <p:sp>
        <p:nvSpPr>
          <p:cNvPr id="561" name="Shape 561">
            <a:extLst>
              <a:ext uri="{FF2B5EF4-FFF2-40B4-BE49-F238E27FC236}">
                <a16:creationId xmlns:a16="http://schemas.microsoft.com/office/drawing/2014/main" id="{1A290444-2BED-A346-19E9-E3AF9F7D328B}"/>
              </a:ext>
            </a:extLst>
          </p:cNvPr>
          <p:cNvSpPr>
            <a:spLocks noGrp="1"/>
          </p:cNvSpPr>
          <p:nvPr>
            <p:ph type="body" sz="quarter" idx="1"/>
          </p:nvPr>
        </p:nvSpPr>
        <p:spPr>
          <a:prstGeom prst="rect">
            <a:avLst/>
          </a:prstGeom>
        </p:spPr>
        <p: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PRIMA will trace the rise of dust and metals over cosmic time, yielding samples 100x larger than Herschel. It does this by filling a critical wavelength gap between JWST and ALMA with key tracers of dust and metallicity.</a:t>
            </a:r>
          </a:p>
          <a:p>
            <a:endParaRPr dirty="0"/>
          </a:p>
        </p:txBody>
      </p:sp>
    </p:spTree>
    <p:extLst>
      <p:ext uri="{BB962C8B-B14F-4D97-AF65-F5344CB8AC3E}">
        <p14:creationId xmlns:p14="http://schemas.microsoft.com/office/powerpoint/2010/main" val="505167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39EDA-A0C9-2627-9B60-BA3FB650D01E}"/>
            </a:ext>
          </a:extLst>
        </p:cNvPr>
        <p:cNvGrpSpPr/>
        <p:nvPr/>
      </p:nvGrpSpPr>
      <p:grpSpPr>
        <a:xfrm>
          <a:off x="0" y="0"/>
          <a:ext cx="0" cy="0"/>
          <a:chOff x="0" y="0"/>
          <a:chExt cx="0" cy="0"/>
        </a:xfrm>
      </p:grpSpPr>
      <p:sp>
        <p:nvSpPr>
          <p:cNvPr id="560" name="Shape 560">
            <a:extLst>
              <a:ext uri="{FF2B5EF4-FFF2-40B4-BE49-F238E27FC236}">
                <a16:creationId xmlns:a16="http://schemas.microsoft.com/office/drawing/2014/main" id="{5AA01C34-F737-EFE2-F008-50B77067B904}"/>
              </a:ext>
            </a:extLst>
          </p:cNvPr>
          <p:cNvSpPr>
            <a:spLocks noGrp="1" noRot="1" noChangeAspect="1"/>
          </p:cNvSpPr>
          <p:nvPr>
            <p:ph type="sldImg"/>
          </p:nvPr>
        </p:nvSpPr>
        <p:spPr>
          <a:prstGeom prst="rect">
            <a:avLst/>
          </a:prstGeom>
        </p:spPr>
        <p:txBody>
          <a:bodyPr/>
          <a:lstStyle/>
          <a:p>
            <a:endParaRPr/>
          </a:p>
        </p:txBody>
      </p:sp>
      <p:sp>
        <p:nvSpPr>
          <p:cNvPr id="561" name="Shape 561">
            <a:extLst>
              <a:ext uri="{FF2B5EF4-FFF2-40B4-BE49-F238E27FC236}">
                <a16:creationId xmlns:a16="http://schemas.microsoft.com/office/drawing/2014/main" id="{63C506F1-703D-89CA-6960-5EF211CEFDA6}"/>
              </a:ext>
            </a:extLst>
          </p:cNvPr>
          <p:cNvSpPr>
            <a:spLocks noGrp="1"/>
          </p:cNvSpPr>
          <p:nvPr>
            <p:ph type="body" sz="quarter" idx="1"/>
          </p:nvPr>
        </p:nvSpPr>
        <p:spPr>
          <a:prstGeom prst="rect">
            <a:avLst/>
          </a:prstGeom>
        </p:spPr>
        <p:txBody>
          <a:bodyPr/>
          <a:lstStyle/>
          <a:p>
            <a:r>
              <a:rPr lang="en-US" dirty="0"/>
              <a:t>PRIMA will trace the rise of dust and metals over cosmic time, yielding samples 100x larger than Herschel. It does this by filling a critical wavelength gap between JWST and ALMA with key tracers of dust and metallicity.</a:t>
            </a:r>
            <a:endParaRPr dirty="0"/>
          </a:p>
        </p:txBody>
      </p:sp>
    </p:spTree>
    <p:extLst>
      <p:ext uri="{BB962C8B-B14F-4D97-AF65-F5344CB8AC3E}">
        <p14:creationId xmlns:p14="http://schemas.microsoft.com/office/powerpoint/2010/main" val="104323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Placing PRIMA in context for astrophysics. The current proposal call for (APEX: Astrophysics Probe </a:t>
            </a:r>
            <a:r>
              <a:rPr lang="en-US" dirty="0" err="1"/>
              <a:t>EXplorer</a:t>
            </a:r>
            <a:r>
              <a:rPr lang="en-US" dirty="0"/>
              <a:t>) is a new class of missions, smaller than flagships and bigger than a small mission. Built both for PI science AND for the community.</a:t>
            </a:r>
            <a:endParaRPr dirty="0"/>
          </a:p>
        </p:txBody>
      </p:sp>
      <p:sp>
        <p:nvSpPr>
          <p:cNvPr id="110" name="Google Shape;1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PRIMA is for YOU! Help us to make sure the telescope is designed to work for YOU by sharing your science use cases and ideas.</a:t>
            </a:r>
            <a:endParaRPr dirty="0"/>
          </a:p>
        </p:txBody>
      </p:sp>
      <p:sp>
        <p:nvSpPr>
          <p:cNvPr id="267" name="Google Shape;2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a:extLst>
            <a:ext uri="{FF2B5EF4-FFF2-40B4-BE49-F238E27FC236}">
              <a16:creationId xmlns:a16="http://schemas.microsoft.com/office/drawing/2014/main" id="{A84A7845-99D0-F8C2-02D7-9E364A82D201}"/>
            </a:ext>
          </a:extLst>
        </p:cNvPr>
        <p:cNvGrpSpPr/>
        <p:nvPr/>
      </p:nvGrpSpPr>
      <p:grpSpPr>
        <a:xfrm>
          <a:off x="0" y="0"/>
          <a:ext cx="0" cy="0"/>
          <a:chOff x="0" y="0"/>
          <a:chExt cx="0" cy="0"/>
        </a:xfrm>
      </p:grpSpPr>
      <p:sp>
        <p:nvSpPr>
          <p:cNvPr id="273" name="Google Shape;273;p12:notes">
            <a:extLst>
              <a:ext uri="{FF2B5EF4-FFF2-40B4-BE49-F238E27FC236}">
                <a16:creationId xmlns:a16="http://schemas.microsoft.com/office/drawing/2014/main" id="{8D9FFFC2-9EE1-0AC4-AB00-C9449C244F8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2:notes">
            <a:extLst>
              <a:ext uri="{FF2B5EF4-FFF2-40B4-BE49-F238E27FC236}">
                <a16:creationId xmlns:a16="http://schemas.microsoft.com/office/drawing/2014/main" id="{83C05F92-0DC4-A319-E5EF-9FA76EB6F3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You can contact leads to join or find information on our website about how to sign up!</a:t>
            </a:r>
            <a:endParaRPr dirty="0"/>
          </a:p>
        </p:txBody>
      </p:sp>
      <p:sp>
        <p:nvSpPr>
          <p:cNvPr id="275" name="Google Shape;275;p12:notes">
            <a:extLst>
              <a:ext uri="{FF2B5EF4-FFF2-40B4-BE49-F238E27FC236}">
                <a16:creationId xmlns:a16="http://schemas.microsoft.com/office/drawing/2014/main" id="{3E547B66-6B7D-6CAA-C92F-BCF4A09BC22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656104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AF8FA-69FA-13D3-2C3F-D895DB770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9F4A7-C78D-6CDD-844C-0B013DF77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03758-1DF2-6896-47D5-FAC5C8220B92}"/>
              </a:ext>
            </a:extLst>
          </p:cNvPr>
          <p:cNvSpPr>
            <a:spLocks noGrp="1"/>
          </p:cNvSpPr>
          <p:nvPr>
            <p:ph type="body" idx="1"/>
          </p:nvPr>
        </p:nvSpPr>
        <p:spPr/>
        <p:txBody>
          <a:bodyPr/>
          <a:lstStyle/>
          <a:p>
            <a:r>
              <a:rPr lang="en-US" dirty="0"/>
              <a:t>It is SO important for the community to stand up and show how interested and eager they are for PRIMA! </a:t>
            </a:r>
          </a:p>
        </p:txBody>
      </p:sp>
      <p:sp>
        <p:nvSpPr>
          <p:cNvPr id="4" name="Slide Number Placeholder 3">
            <a:extLst>
              <a:ext uri="{FF2B5EF4-FFF2-40B4-BE49-F238E27FC236}">
                <a16:creationId xmlns:a16="http://schemas.microsoft.com/office/drawing/2014/main" id="{01E96667-9A6D-8ADC-8114-0500F84E5A06}"/>
              </a:ext>
            </a:extLst>
          </p:cNvPr>
          <p:cNvSpPr>
            <a:spLocks noGrp="1"/>
          </p:cNvSpPr>
          <p:nvPr>
            <p:ph type="sldNum" sz="quarter" idx="5"/>
          </p:nvPr>
        </p:nvSpPr>
        <p:spPr/>
        <p:txBody>
          <a:bodyPr/>
          <a:lstStyle/>
          <a:p>
            <a:fld id="{1113F1C5-D6A8-914D-AEF0-3939B53992FC}" type="slidenum">
              <a:rPr lang="en-US" smtClean="0"/>
              <a:t>32</a:t>
            </a:fld>
            <a:endParaRPr lang="en-US"/>
          </a:p>
        </p:txBody>
      </p:sp>
    </p:spTree>
    <p:extLst>
      <p:ext uri="{BB962C8B-B14F-4D97-AF65-F5344CB8AC3E}">
        <p14:creationId xmlns:p14="http://schemas.microsoft.com/office/powerpoint/2010/main" val="3539066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66B3-08BF-B23C-5D51-B6CA40A6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EF7CA-1DDC-0737-EBB1-AECBB1CB5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4BE99-87E5-EFA3-192A-A9DEC4D05137}"/>
              </a:ext>
            </a:extLst>
          </p:cNvPr>
          <p:cNvSpPr>
            <a:spLocks noGrp="1"/>
          </p:cNvSpPr>
          <p:nvPr>
            <p:ph type="body" idx="1"/>
          </p:nvPr>
        </p:nvSpPr>
        <p:spPr/>
        <p:txBody>
          <a:bodyPr/>
          <a:lstStyle/>
          <a:p>
            <a:pPr marL="285750" indent="-285750">
              <a:buFont typeface="Arial" panose="020B0604020202020204" pitchFamily="34" charset="0"/>
              <a:buChar char="•"/>
            </a:pPr>
            <a:r>
              <a:rPr lang="en-US" sz="1200" dirty="0"/>
              <a:t>Remember, NASA will control the GO program.</a:t>
            </a:r>
          </a:p>
          <a:p>
            <a:pPr marL="285750" indent="-285750">
              <a:buFont typeface="Arial" panose="020B0604020202020204" pitchFamily="34" charset="0"/>
              <a:buChar char="•"/>
            </a:pPr>
            <a:r>
              <a:rPr lang="en-US" sz="1200" dirty="0"/>
              <a:t>Reach out with questions.</a:t>
            </a:r>
          </a:p>
          <a:p>
            <a:endParaRPr lang="en-US" dirty="0"/>
          </a:p>
        </p:txBody>
      </p:sp>
      <p:sp>
        <p:nvSpPr>
          <p:cNvPr id="4" name="Slide Number Placeholder 3">
            <a:extLst>
              <a:ext uri="{FF2B5EF4-FFF2-40B4-BE49-F238E27FC236}">
                <a16:creationId xmlns:a16="http://schemas.microsoft.com/office/drawing/2014/main" id="{F80BF2CB-0936-63C9-B3D1-117A457FCC77}"/>
              </a:ext>
            </a:extLst>
          </p:cNvPr>
          <p:cNvSpPr>
            <a:spLocks noGrp="1"/>
          </p:cNvSpPr>
          <p:nvPr>
            <p:ph type="sldNum" sz="quarter" idx="5"/>
          </p:nvPr>
        </p:nvSpPr>
        <p:spPr/>
        <p:txBody>
          <a:bodyPr/>
          <a:lstStyle/>
          <a:p>
            <a:fld id="{1113F1C5-D6A8-914D-AEF0-3939B53992FC}" type="slidenum">
              <a:rPr lang="en-US" smtClean="0"/>
              <a:t>33</a:t>
            </a:fld>
            <a:endParaRPr lang="en-US"/>
          </a:p>
        </p:txBody>
      </p:sp>
    </p:spTree>
    <p:extLst>
      <p:ext uri="{BB962C8B-B14F-4D97-AF65-F5344CB8AC3E}">
        <p14:creationId xmlns:p14="http://schemas.microsoft.com/office/powerpoint/2010/main" val="766611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E1B74C6F-577E-B81D-29BE-4E448AC77A5D}"/>
            </a:ext>
          </a:extLst>
        </p:cNvPr>
        <p:cNvGrpSpPr/>
        <p:nvPr/>
      </p:nvGrpSpPr>
      <p:grpSpPr>
        <a:xfrm>
          <a:off x="0" y="0"/>
          <a:ext cx="0" cy="0"/>
          <a:chOff x="0" y="0"/>
          <a:chExt cx="0" cy="0"/>
        </a:xfrm>
      </p:grpSpPr>
      <p:sp>
        <p:nvSpPr>
          <p:cNvPr id="100" name="Google Shape;100;p1:notes">
            <a:extLst>
              <a:ext uri="{FF2B5EF4-FFF2-40B4-BE49-F238E27FC236}">
                <a16:creationId xmlns:a16="http://schemas.microsoft.com/office/drawing/2014/main" id="{E34BFB22-D1C4-8EBD-DB05-466108CF2E6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join us to make PRIMA YOUR telescope!</a:t>
            </a:r>
            <a:endParaRPr dirty="0"/>
          </a:p>
        </p:txBody>
      </p:sp>
      <p:sp>
        <p:nvSpPr>
          <p:cNvPr id="101" name="Google Shape;101;p1:notes">
            <a:extLst>
              <a:ext uri="{FF2B5EF4-FFF2-40B4-BE49-F238E27FC236}">
                <a16:creationId xmlns:a16="http://schemas.microsoft.com/office/drawing/2014/main" id="{9DC1A30A-34EB-3825-D6F9-30313753EF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8698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BF1C028A-B096-ECD9-D46C-813194B29E96}"/>
            </a:ext>
          </a:extLst>
        </p:cNvPr>
        <p:cNvGrpSpPr/>
        <p:nvPr/>
      </p:nvGrpSpPr>
      <p:grpSpPr>
        <a:xfrm>
          <a:off x="0" y="0"/>
          <a:ext cx="0" cy="0"/>
          <a:chOff x="0" y="0"/>
          <a:chExt cx="0" cy="0"/>
        </a:xfrm>
      </p:grpSpPr>
      <p:sp>
        <p:nvSpPr>
          <p:cNvPr id="108" name="Google Shape;108;p2:notes">
            <a:extLst>
              <a:ext uri="{FF2B5EF4-FFF2-40B4-BE49-F238E27FC236}">
                <a16:creationId xmlns:a16="http://schemas.microsoft.com/office/drawing/2014/main" id="{CEDC0167-2592-BF37-0FC0-48CCC94633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a:extLst>
              <a:ext uri="{FF2B5EF4-FFF2-40B4-BE49-F238E27FC236}">
                <a16:creationId xmlns:a16="http://schemas.microsoft.com/office/drawing/2014/main" id="{320D96CC-D083-B10C-AFD2-FF7D5B66FC0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PRIMA is made possible by a huge group of people, only some of whom who are shown here!</a:t>
            </a:r>
            <a:endParaRPr dirty="0"/>
          </a:p>
        </p:txBody>
      </p:sp>
      <p:sp>
        <p:nvSpPr>
          <p:cNvPr id="110" name="Google Shape;110;p2:notes">
            <a:extLst>
              <a:ext uri="{FF2B5EF4-FFF2-40B4-BE49-F238E27FC236}">
                <a16:creationId xmlns:a16="http://schemas.microsoft.com/office/drawing/2014/main" id="{C424C950-361F-79C9-EECD-CF178299CB9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89996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7B97EB1D-BAC4-B3BC-5D26-B4DCB13A71F9}"/>
            </a:ext>
          </a:extLst>
        </p:cNvPr>
        <p:cNvGrpSpPr/>
        <p:nvPr/>
      </p:nvGrpSpPr>
      <p:grpSpPr>
        <a:xfrm>
          <a:off x="0" y="0"/>
          <a:ext cx="0" cy="0"/>
          <a:chOff x="0" y="0"/>
          <a:chExt cx="0" cy="0"/>
        </a:xfrm>
      </p:grpSpPr>
      <p:sp>
        <p:nvSpPr>
          <p:cNvPr id="108" name="Google Shape;108;p2:notes">
            <a:extLst>
              <a:ext uri="{FF2B5EF4-FFF2-40B4-BE49-F238E27FC236}">
                <a16:creationId xmlns:a16="http://schemas.microsoft.com/office/drawing/2014/main" id="{700C404C-703F-EC06-7DD3-E7A4CDD11B1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a:extLst>
              <a:ext uri="{FF2B5EF4-FFF2-40B4-BE49-F238E27FC236}">
                <a16:creationId xmlns:a16="http://schemas.microsoft.com/office/drawing/2014/main" id="{F399E041-CB62-99E2-FBD4-59F8455AC26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Highlight that PRIMA has 75% of observing time for Guest Observers and we will release PI data for guest investigator science. General telescope architecture and design graphic.</a:t>
            </a:r>
            <a:endParaRPr dirty="0"/>
          </a:p>
        </p:txBody>
      </p:sp>
      <p:sp>
        <p:nvSpPr>
          <p:cNvPr id="110" name="Google Shape;110;p2:notes">
            <a:extLst>
              <a:ext uri="{FF2B5EF4-FFF2-40B4-BE49-F238E27FC236}">
                <a16:creationId xmlns:a16="http://schemas.microsoft.com/office/drawing/2014/main" id="{6650CF74-7C10-C2FB-20FD-C0618A50F2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674633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crazy sensitivity and fast mapping speed of PRIMA is only possible due to decades of technological investment and advances in Far-IR detector technology.</a:t>
            </a:r>
            <a:endParaRPr dirty="0"/>
          </a:p>
        </p:txBody>
      </p:sp>
      <p:sp>
        <p:nvSpPr>
          <p:cNvPr id="120" name="Google Shape;12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7BF1F502-C91B-2CF8-82B0-6FD64C1F3CF8}"/>
            </a:ext>
          </a:extLst>
        </p:cNvPr>
        <p:cNvGrpSpPr/>
        <p:nvPr/>
      </p:nvGrpSpPr>
      <p:grpSpPr>
        <a:xfrm>
          <a:off x="0" y="0"/>
          <a:ext cx="0" cy="0"/>
          <a:chOff x="0" y="0"/>
          <a:chExt cx="0" cy="0"/>
        </a:xfrm>
      </p:grpSpPr>
      <p:sp>
        <p:nvSpPr>
          <p:cNvPr id="118" name="Google Shape;118;p3:notes">
            <a:extLst>
              <a:ext uri="{FF2B5EF4-FFF2-40B4-BE49-F238E27FC236}">
                <a16:creationId xmlns:a16="http://schemas.microsoft.com/office/drawing/2014/main" id="{329E27FA-B1BA-D247-CE3D-D94A363DEE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a:extLst>
              <a:ext uri="{FF2B5EF4-FFF2-40B4-BE49-F238E27FC236}">
                <a16:creationId xmlns:a16="http://schemas.microsoft.com/office/drawing/2014/main" id="{57A30999-7A19-5D56-1CFD-D2368A1B986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PRIMAger</a:t>
            </a:r>
            <a:r>
              <a:rPr lang="en-US" dirty="0"/>
              <a:t> set up on the sky plus cartoon of detectors and synthetic observations – more details on the “instruments” page of the website!</a:t>
            </a:r>
            <a:br>
              <a:rPr lang="en-US"/>
            </a:br>
            <a:endParaRPr dirty="0"/>
          </a:p>
        </p:txBody>
      </p:sp>
      <p:sp>
        <p:nvSpPr>
          <p:cNvPr id="120" name="Google Shape;120;p3:notes">
            <a:extLst>
              <a:ext uri="{FF2B5EF4-FFF2-40B4-BE49-F238E27FC236}">
                <a16:creationId xmlns:a16="http://schemas.microsoft.com/office/drawing/2014/main" id="{6CD30FAA-580D-9143-2E81-B412746F1C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59046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FIRESS is the spectral powerhouse of PRIMA. There are four bands from 24-235 microns with specs listed below. The figure on the right shows the size and position of the slits relative to the field of view. Bands 1 and 3 and bands 2 and 4 overlap. FIRESS requires 2 </a:t>
            </a:r>
            <a:r>
              <a:rPr lang="en-US" dirty="0" err="1"/>
              <a:t>pointings</a:t>
            </a:r>
            <a:r>
              <a:rPr lang="en-US" dirty="0"/>
              <a:t> for a full spectrum of a source. More information on the “instruments” page of our website.</a:t>
            </a:r>
          </a:p>
        </p:txBody>
      </p:sp>
      <p:sp>
        <p:nvSpPr>
          <p:cNvPr id="4" name="Slide Number Placeholder 3"/>
          <p:cNvSpPr>
            <a:spLocks noGrp="1"/>
          </p:cNvSpPr>
          <p:nvPr>
            <p:ph type="sldNum" sz="quarter" idx="5"/>
          </p:nvPr>
        </p:nvSpPr>
        <p:spPr/>
        <p:txBody>
          <a:bodyPr/>
          <a:lstStyle/>
          <a:p>
            <a:fld id="{330AF17D-32AF-9546-AD2B-C52EFB777C02}" type="slidenum">
              <a:rPr lang="en-US" smtClean="0"/>
              <a:t>8</a:t>
            </a:fld>
            <a:endParaRPr lang="en-US"/>
          </a:p>
        </p:txBody>
      </p:sp>
    </p:spTree>
    <p:extLst>
      <p:ext uri="{BB962C8B-B14F-4D97-AF65-F5344CB8AC3E}">
        <p14:creationId xmlns:p14="http://schemas.microsoft.com/office/powerpoint/2010/main" val="55401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EDA1B-EB2E-3114-39FB-16FCE7FC6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E23D3-9E27-845B-B66F-B623E1292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9951C-BFC6-880C-A7AE-FF12969812EB}"/>
              </a:ext>
            </a:extLst>
          </p:cNvPr>
          <p:cNvSpPr>
            <a:spLocks noGrp="1"/>
          </p:cNvSpPr>
          <p:nvPr>
            <p:ph type="body" idx="1"/>
          </p:nvPr>
        </p:nvSpPr>
        <p:spPr/>
        <p:txBody>
          <a:bodyPr/>
          <a:lstStyle/>
          <a:p>
            <a:r>
              <a:rPr lang="en-US" dirty="0"/>
              <a:t>Here is the FIRESS 5-sigma 1 hour line sensitivity showing the ~2 orders of magnitude improvement over facilities at this wavelength (improvement is even better if you consider mapping)</a:t>
            </a:r>
          </a:p>
        </p:txBody>
      </p:sp>
      <p:sp>
        <p:nvSpPr>
          <p:cNvPr id="4" name="Slide Number Placeholder 3">
            <a:extLst>
              <a:ext uri="{FF2B5EF4-FFF2-40B4-BE49-F238E27FC236}">
                <a16:creationId xmlns:a16="http://schemas.microsoft.com/office/drawing/2014/main" id="{15779A82-5CEA-093C-7046-CDAC3F186A71}"/>
              </a:ext>
            </a:extLst>
          </p:cNvPr>
          <p:cNvSpPr>
            <a:spLocks noGrp="1"/>
          </p:cNvSpPr>
          <p:nvPr>
            <p:ph type="sldNum" sz="quarter" idx="5"/>
          </p:nvPr>
        </p:nvSpPr>
        <p:spPr/>
        <p:txBody>
          <a:bodyPr/>
          <a:lstStyle/>
          <a:p>
            <a:fld id="{330AF17D-32AF-9546-AD2B-C52EFB777C02}" type="slidenum">
              <a:rPr lang="en-US" smtClean="0"/>
              <a:t>9</a:t>
            </a:fld>
            <a:endParaRPr lang="en-US"/>
          </a:p>
        </p:txBody>
      </p:sp>
    </p:spTree>
    <p:extLst>
      <p:ext uri="{BB962C8B-B14F-4D97-AF65-F5344CB8AC3E}">
        <p14:creationId xmlns:p14="http://schemas.microsoft.com/office/powerpoint/2010/main" val="3622702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Custom Layout">
    <p:spTree>
      <p:nvGrpSpPr>
        <p:cNvPr id="1" name=""/>
        <p:cNvGrpSpPr/>
        <p:nvPr/>
      </p:nvGrpSpPr>
      <p:grpSpPr bwMode="auto">
        <a:xfrm>
          <a:off x="0" y="0"/>
          <a:ext cx="0" cy="0"/>
          <a:chOff x="0" y="0"/>
          <a:chExt cx="0" cy="0"/>
        </a:xfrm>
      </p:grpSpPr>
      <p:pic>
        <p:nvPicPr>
          <p:cNvPr id="10" name="Picture 9"/>
          <p:cNvPicPr>
            <a:picLocks noChangeAspect="1"/>
          </p:cNvPicPr>
          <p:nvPr userDrawn="1"/>
        </p:nvPicPr>
        <p:blipFill>
          <a:blip r:embed="rId2"/>
          <a:stretch/>
        </p:blipFill>
        <p:spPr bwMode="auto">
          <a:xfrm>
            <a:off x="1" y="716"/>
            <a:ext cx="9143999" cy="5142068"/>
          </a:xfrm>
          <a:prstGeom prst="rect">
            <a:avLst/>
          </a:prstGeom>
        </p:spPr>
      </p:pic>
      <p:sp>
        <p:nvSpPr>
          <p:cNvPr id="2" name="Title 1"/>
          <p:cNvSpPr>
            <a:spLocks noGrp="1"/>
          </p:cNvSpPr>
          <p:nvPr>
            <p:ph type="title" hasCustomPrompt="1"/>
          </p:nvPr>
        </p:nvSpPr>
        <p:spPr bwMode="auto">
          <a:xfrm>
            <a:off x="628650" y="1076376"/>
            <a:ext cx="7886700" cy="685800"/>
          </a:xfrm>
        </p:spPr>
        <p:txBody>
          <a:bodyPr>
            <a:normAutofit/>
          </a:bodyPr>
          <a:lstStyle>
            <a:lvl1pPr>
              <a:defRPr sz="2100" b="1">
                <a:solidFill>
                  <a:schemeClr val="tx1"/>
                </a:solidFill>
              </a:defRPr>
            </a:lvl1pPr>
          </a:lstStyle>
          <a:p>
            <a:pPr>
              <a:defRPr/>
            </a:pPr>
            <a:r>
              <a:rPr lang="en-US"/>
              <a:t>Presentation title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42900"/>
            <a:ext cx="2949178" cy="1200150"/>
          </a:xfrm>
        </p:spPr>
        <p:txBody>
          <a:bodyPr anchor="b"/>
          <a:lstStyle>
            <a:lvl1pPr>
              <a:defRPr sz="2400"/>
            </a:lvl1pPr>
          </a:lstStyle>
          <a:p>
            <a:pPr>
              <a:defRPr/>
            </a:pPr>
            <a:r>
              <a:rPr lang="en-US"/>
              <a:t>Click to edit Master title style</a:t>
            </a:r>
            <a:endParaRPr/>
          </a:p>
        </p:txBody>
      </p:sp>
      <p:sp>
        <p:nvSpPr>
          <p:cNvPr id="3" name="Picture Placeholder 2"/>
          <p:cNvSpPr>
            <a:spLocks noGrp="1"/>
          </p:cNvSpPr>
          <p:nvPr>
            <p:ph type="pic" idx="1"/>
          </p:nvPr>
        </p:nvSpPr>
        <p:spPr bwMode="auto">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endParaRPr lang="en-US"/>
          </a:p>
        </p:txBody>
      </p:sp>
      <p:sp>
        <p:nvSpPr>
          <p:cNvPr id="4"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543675" y="273843"/>
            <a:ext cx="1971675" cy="4358879"/>
          </a:xfrm>
        </p:spPr>
        <p:txBody>
          <a:bodyPr vert="eaVert"/>
          <a:lstStyle/>
          <a:p>
            <a:pPr>
              <a:defRPr/>
            </a:pPr>
            <a:r>
              <a:rPr lang="en-US"/>
              <a:t>Click to edit Master title style</a:t>
            </a:r>
            <a:endParaRPr/>
          </a:p>
        </p:txBody>
      </p:sp>
      <p:sp>
        <p:nvSpPr>
          <p:cNvPr id="3" name="Vertical Text Placeholder 2"/>
          <p:cNvSpPr>
            <a:spLocks noGrp="1"/>
          </p:cNvSpPr>
          <p:nvPr>
            <p:ph type="body" orient="vert" idx="1"/>
          </p:nvPr>
        </p:nvSpPr>
        <p:spPr bwMode="auto">
          <a:xfrm>
            <a:off x="628650" y="273843"/>
            <a:ext cx="5800725" cy="4358879"/>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Lines">
  <p:cSld name="Title, Lines">
    <p:spTree>
      <p:nvGrpSpPr>
        <p:cNvPr id="1" name="Shape 19"/>
        <p:cNvGrpSpPr/>
        <p:nvPr/>
      </p:nvGrpSpPr>
      <p:grpSpPr>
        <a:xfrm>
          <a:off x="0" y="0"/>
          <a:ext cx="0" cy="0"/>
          <a:chOff x="0" y="0"/>
          <a:chExt cx="0" cy="0"/>
        </a:xfrm>
      </p:grpSpPr>
      <p:sp>
        <p:nvSpPr>
          <p:cNvPr id="20" name="Google Shape;20;p15"/>
          <p:cNvSpPr txBox="1">
            <a:spLocks noGrp="1"/>
          </p:cNvSpPr>
          <p:nvPr>
            <p:ph type="body" idx="1"/>
          </p:nvPr>
        </p:nvSpPr>
        <p:spPr>
          <a:xfrm>
            <a:off x="440733" y="821410"/>
            <a:ext cx="8417517" cy="3900171"/>
          </a:xfrm>
          <a:prstGeom prst="rect">
            <a:avLst/>
          </a:prstGeom>
          <a:noFill/>
          <a:ln>
            <a:noFill/>
          </a:ln>
        </p:spPr>
        <p:txBody>
          <a:bodyPr spcFirstLastPara="1" wrap="square" lIns="64275" tIns="32125" rIns="64275" bIns="32125" anchor="t" anchorCtr="0">
            <a:normAutofit/>
          </a:bodyPr>
          <a:lstStyle>
            <a:lvl1pPr marL="342900" lvl="0" indent="-266700" algn="l">
              <a:lnSpc>
                <a:spcPct val="100000"/>
              </a:lnSpc>
              <a:spcBef>
                <a:spcPts val="750"/>
              </a:spcBef>
              <a:spcAft>
                <a:spcPts val="0"/>
              </a:spcAft>
              <a:buClr>
                <a:schemeClr val="dk1"/>
              </a:buClr>
              <a:buSzPts val="2000"/>
              <a:buChar char="•"/>
              <a:defRPr sz="1500" b="0" i="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defRPr>
            </a:lvl1pPr>
            <a:lvl2pPr marL="685800" lvl="1" indent="-266700" algn="l">
              <a:lnSpc>
                <a:spcPct val="100000"/>
              </a:lnSpc>
              <a:spcBef>
                <a:spcPts val="375"/>
              </a:spcBef>
              <a:spcAft>
                <a:spcPts val="0"/>
              </a:spcAft>
              <a:buClr>
                <a:schemeClr val="dk1"/>
              </a:buClr>
              <a:buSzPts val="2000"/>
              <a:buFont typeface="Arial"/>
              <a:buChar char="─"/>
              <a:defRPr sz="1500">
                <a:solidFill>
                  <a:schemeClr val="dk1"/>
                </a:solidFill>
                <a:latin typeface="Arial"/>
                <a:ea typeface="Arial"/>
                <a:cs typeface="Arial"/>
                <a:sym typeface="Arial"/>
              </a:defRPr>
            </a:lvl2pPr>
            <a:lvl3pPr marL="1028700" lvl="2" indent="-266700" algn="l">
              <a:lnSpc>
                <a:spcPct val="90000"/>
              </a:lnSpc>
              <a:spcBef>
                <a:spcPts val="375"/>
              </a:spcBef>
              <a:spcAft>
                <a:spcPts val="0"/>
              </a:spcAft>
              <a:buClr>
                <a:srgbClr val="002060"/>
              </a:buClr>
              <a:buSzPts val="2000"/>
              <a:buFont typeface="Arial"/>
              <a:buChar char="•"/>
              <a:defRPr sz="1500">
                <a:solidFill>
                  <a:srgbClr val="002060"/>
                </a:solidFill>
                <a:latin typeface="Arial"/>
                <a:ea typeface="Arial"/>
                <a:cs typeface="Arial"/>
                <a:sym typeface="Arial"/>
              </a:defRPr>
            </a:lvl3pPr>
            <a:lvl4pPr marL="1371600" lvl="3" indent="-266700" algn="l">
              <a:lnSpc>
                <a:spcPct val="90000"/>
              </a:lnSpc>
              <a:spcBef>
                <a:spcPts val="375"/>
              </a:spcBef>
              <a:spcAft>
                <a:spcPts val="0"/>
              </a:spcAft>
              <a:buClr>
                <a:srgbClr val="002060"/>
              </a:buClr>
              <a:buSzPts val="2000"/>
              <a:buFont typeface="Arial"/>
              <a:buChar char="•"/>
              <a:defRPr sz="1500">
                <a:solidFill>
                  <a:srgbClr val="002060"/>
                </a:solidFill>
                <a:latin typeface="Arial"/>
                <a:ea typeface="Arial"/>
                <a:cs typeface="Arial"/>
                <a:sym typeface="Arial"/>
              </a:defRPr>
            </a:lvl4pPr>
            <a:lvl5pPr marL="1714500" lvl="4" indent="-266700" algn="l">
              <a:lnSpc>
                <a:spcPct val="90000"/>
              </a:lnSpc>
              <a:spcBef>
                <a:spcPts val="375"/>
              </a:spcBef>
              <a:spcAft>
                <a:spcPts val="0"/>
              </a:spcAft>
              <a:buClr>
                <a:srgbClr val="002060"/>
              </a:buClr>
              <a:buSzPts val="2000"/>
              <a:buFont typeface="Arial"/>
              <a:buChar char="•"/>
              <a:defRPr sz="1500">
                <a:solidFill>
                  <a:srgbClr val="002060"/>
                </a:solidFill>
                <a:latin typeface="Arial"/>
                <a:ea typeface="Arial"/>
                <a:cs typeface="Arial"/>
                <a:sym typeface="Aria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21" name="Google Shape;21;p15"/>
          <p:cNvSpPr txBox="1">
            <a:spLocks noGrp="1"/>
          </p:cNvSpPr>
          <p:nvPr>
            <p:ph type="title"/>
          </p:nvPr>
        </p:nvSpPr>
        <p:spPr>
          <a:xfrm>
            <a:off x="440733" y="336678"/>
            <a:ext cx="8417517" cy="34960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73693"/>
              </a:buClr>
              <a:buSzPts val="2400"/>
              <a:buFont typeface="Arial"/>
              <a:buNone/>
              <a:defRPr sz="1800" b="0" i="0">
                <a:solidFill>
                  <a:srgbClr val="873693"/>
                </a:solidFill>
                <a:latin typeface="Helvetica Neue" panose="02000503000000020004" pitchFamily="2" charset="0"/>
                <a:ea typeface="Helvetica Neue" panose="02000503000000020004" pitchFamily="2" charset="0"/>
                <a:cs typeface="Helvetica Neue" panose="02000503000000020004" pitchFamily="2"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2" name="Google Shape;22;p15"/>
          <p:cNvSpPr txBox="1">
            <a:spLocks noGrp="1"/>
          </p:cNvSpPr>
          <p:nvPr>
            <p:ph type="dt" idx="10"/>
          </p:nvPr>
        </p:nvSpPr>
        <p:spPr>
          <a:xfrm>
            <a:off x="293584" y="4767263"/>
            <a:ext cx="292247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750" b="0" i="0">
                <a:solidFill>
                  <a:srgbClr val="221333"/>
                </a:solidFill>
                <a:latin typeface="Helvetica Neue" panose="02000503000000020004" pitchFamily="2" charset="0"/>
                <a:ea typeface="Helvetica Neue" panose="02000503000000020004" pitchFamily="2" charset="0"/>
                <a:cs typeface="Helvetica Neue" panose="02000503000000020004" pitchFamily="2" charset="0"/>
                <a:sym typeface="Robo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 name="Google Shape;23;p15"/>
          <p:cNvSpPr txBox="1">
            <a:spLocks noGrp="1"/>
          </p:cNvSpPr>
          <p:nvPr>
            <p:ph type="sldNum" idx="12"/>
          </p:nvPr>
        </p:nvSpPr>
        <p:spPr>
          <a:xfrm>
            <a:off x="5927946" y="4767263"/>
            <a:ext cx="30861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b="0" i="0">
                <a:solidFill>
                  <a:srgbClr val="221333"/>
                </a:solidFill>
                <a:latin typeface="Helvetica Neue" panose="02000503000000020004" pitchFamily="2" charset="0"/>
                <a:ea typeface="Helvetica Neue" panose="02000503000000020004" pitchFamily="2" charset="0"/>
                <a:cs typeface="Helvetica Neue" panose="02000503000000020004" pitchFamily="2" charset="0"/>
                <a:sym typeface="Roboto"/>
              </a:defRPr>
            </a:lvl1pPr>
            <a:lvl2pPr marL="0" lvl="1" indent="0" algn="r">
              <a:spcBef>
                <a:spcPts val="0"/>
              </a:spcBef>
              <a:buNone/>
              <a:defRPr sz="750">
                <a:solidFill>
                  <a:srgbClr val="221333"/>
                </a:solidFill>
                <a:latin typeface="Roboto"/>
                <a:ea typeface="Roboto"/>
                <a:cs typeface="Roboto"/>
                <a:sym typeface="Roboto"/>
              </a:defRPr>
            </a:lvl2pPr>
            <a:lvl3pPr marL="0" lvl="2" indent="0" algn="r">
              <a:spcBef>
                <a:spcPts val="0"/>
              </a:spcBef>
              <a:buNone/>
              <a:defRPr sz="750">
                <a:solidFill>
                  <a:srgbClr val="221333"/>
                </a:solidFill>
                <a:latin typeface="Roboto"/>
                <a:ea typeface="Roboto"/>
                <a:cs typeface="Roboto"/>
                <a:sym typeface="Roboto"/>
              </a:defRPr>
            </a:lvl3pPr>
            <a:lvl4pPr marL="0" lvl="3" indent="0" algn="r">
              <a:spcBef>
                <a:spcPts val="0"/>
              </a:spcBef>
              <a:buNone/>
              <a:defRPr sz="750">
                <a:solidFill>
                  <a:srgbClr val="221333"/>
                </a:solidFill>
                <a:latin typeface="Roboto"/>
                <a:ea typeface="Roboto"/>
                <a:cs typeface="Roboto"/>
                <a:sym typeface="Roboto"/>
              </a:defRPr>
            </a:lvl4pPr>
            <a:lvl5pPr marL="0" lvl="4" indent="0" algn="r">
              <a:spcBef>
                <a:spcPts val="0"/>
              </a:spcBef>
              <a:buNone/>
              <a:defRPr sz="750">
                <a:solidFill>
                  <a:srgbClr val="221333"/>
                </a:solidFill>
                <a:latin typeface="Roboto"/>
                <a:ea typeface="Roboto"/>
                <a:cs typeface="Roboto"/>
                <a:sym typeface="Roboto"/>
              </a:defRPr>
            </a:lvl5pPr>
            <a:lvl6pPr marL="0" lvl="5" indent="0" algn="r">
              <a:spcBef>
                <a:spcPts val="0"/>
              </a:spcBef>
              <a:buNone/>
              <a:defRPr sz="750">
                <a:solidFill>
                  <a:srgbClr val="221333"/>
                </a:solidFill>
                <a:latin typeface="Roboto"/>
                <a:ea typeface="Roboto"/>
                <a:cs typeface="Roboto"/>
                <a:sym typeface="Roboto"/>
              </a:defRPr>
            </a:lvl6pPr>
            <a:lvl7pPr marL="0" lvl="6" indent="0" algn="r">
              <a:spcBef>
                <a:spcPts val="0"/>
              </a:spcBef>
              <a:buNone/>
              <a:defRPr sz="750">
                <a:solidFill>
                  <a:srgbClr val="221333"/>
                </a:solidFill>
                <a:latin typeface="Roboto"/>
                <a:ea typeface="Roboto"/>
                <a:cs typeface="Roboto"/>
                <a:sym typeface="Roboto"/>
              </a:defRPr>
            </a:lvl7pPr>
            <a:lvl8pPr marL="0" lvl="7" indent="0" algn="r">
              <a:spcBef>
                <a:spcPts val="0"/>
              </a:spcBef>
              <a:buNone/>
              <a:defRPr sz="750">
                <a:solidFill>
                  <a:srgbClr val="221333"/>
                </a:solidFill>
                <a:latin typeface="Roboto"/>
                <a:ea typeface="Roboto"/>
                <a:cs typeface="Roboto"/>
                <a:sym typeface="Roboto"/>
              </a:defRPr>
            </a:lvl8pPr>
            <a:lvl9pPr marL="0" lvl="8" indent="0" algn="r">
              <a:spcBef>
                <a:spcPts val="0"/>
              </a:spcBef>
              <a:buNone/>
              <a:defRPr sz="750">
                <a:solidFill>
                  <a:srgbClr val="221333"/>
                </a:solidFill>
                <a:latin typeface="Roboto"/>
                <a:ea typeface="Roboto"/>
                <a:cs typeface="Roboto"/>
                <a:sym typeface="Roboto"/>
              </a:defRPr>
            </a:lvl9pPr>
          </a:lstStyle>
          <a:p>
            <a:pPr rtl="0"/>
            <a:r>
              <a:rPr lang="en-US" dirty="0"/>
              <a:t>IR STIG</a:t>
            </a:r>
            <a:endParaRPr lang="en-US" sz="900" dirty="0">
              <a:solidFill>
                <a:srgbClr val="757575"/>
              </a:solidFill>
              <a:sym typeface="Arial"/>
            </a:endParaRPr>
          </a:p>
        </p:txBody>
      </p:sp>
    </p:spTree>
    <p:extLst>
      <p:ext uri="{BB962C8B-B14F-4D97-AF65-F5344CB8AC3E}">
        <p14:creationId xmlns:p14="http://schemas.microsoft.com/office/powerpoint/2010/main" val="336145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bg>
      <p:bgPr>
        <a:gradFill flip="none" rotWithShape="1">
          <a:gsLst>
            <a:gs pos="0">
              <a:schemeClr val="bg1"/>
            </a:gs>
            <a:gs pos="57000">
              <a:schemeClr val="bg1"/>
            </a:gs>
            <a:gs pos="84000">
              <a:srgbClr val="F1F3F9"/>
            </a:gs>
          </a:gsLst>
          <a:lin ang="5400000" scaled="1"/>
          <a:tileRect/>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515416-B8C3-4144-9D65-43CF757A9891}"/>
              </a:ext>
            </a:extLst>
          </p:cNvPr>
          <p:cNvSpPr>
            <a:spLocks noGrp="1"/>
          </p:cNvSpPr>
          <p:nvPr>
            <p:ph type="title"/>
          </p:nvPr>
        </p:nvSpPr>
        <p:spPr>
          <a:xfrm>
            <a:off x="440733" y="336678"/>
            <a:ext cx="8514308" cy="349607"/>
          </a:xfrm>
          <a:prstGeom prst="rect">
            <a:avLst/>
          </a:prstGeom>
        </p:spPr>
        <p:txBody>
          <a:bodyPr anchor="ctr"/>
          <a:lstStyle>
            <a:lvl1pPr>
              <a:defRPr sz="1800" b="0" i="0">
                <a:solidFill>
                  <a:srgbClr val="87369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8" name="Date Placeholder 2">
            <a:extLst>
              <a:ext uri="{FF2B5EF4-FFF2-40B4-BE49-F238E27FC236}">
                <a16:creationId xmlns:a16="http://schemas.microsoft.com/office/drawing/2014/main" id="{B2FA4EE1-90F5-4B9F-9097-CE5EE19A3B43}"/>
              </a:ext>
            </a:extLst>
          </p:cNvPr>
          <p:cNvSpPr>
            <a:spLocks noGrp="1"/>
          </p:cNvSpPr>
          <p:nvPr>
            <p:ph type="dt" sz="half" idx="2"/>
          </p:nvPr>
        </p:nvSpPr>
        <p:spPr>
          <a:xfrm>
            <a:off x="293584" y="4767263"/>
            <a:ext cx="2922471" cy="273844"/>
          </a:xfrm>
          <a:prstGeom prst="rect">
            <a:avLst/>
          </a:prstGeom>
        </p:spPr>
        <p:txBody>
          <a:bodyPr vert="horz" lIns="91440" tIns="45720" rIns="91440" bIns="45720" rtlCol="0" anchor="ctr"/>
          <a:lstStyle>
            <a:lvl1pPr algn="l">
              <a:defRPr sz="750" b="0" i="0">
                <a:solidFill>
                  <a:srgbClr val="2213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June 16, 2024</a:t>
            </a:r>
          </a:p>
        </p:txBody>
      </p:sp>
      <p:sp>
        <p:nvSpPr>
          <p:cNvPr id="9" name="Slide Number Placeholder 4">
            <a:extLst>
              <a:ext uri="{FF2B5EF4-FFF2-40B4-BE49-F238E27FC236}">
                <a16:creationId xmlns:a16="http://schemas.microsoft.com/office/drawing/2014/main" id="{4F27EB43-48A9-417C-978F-E28C1CFEB258}"/>
              </a:ext>
            </a:extLst>
          </p:cNvPr>
          <p:cNvSpPr>
            <a:spLocks noGrp="1"/>
          </p:cNvSpPr>
          <p:nvPr>
            <p:ph type="sldNum" sz="quarter" idx="4"/>
          </p:nvPr>
        </p:nvSpPr>
        <p:spPr>
          <a:xfrm>
            <a:off x="5927946" y="4767263"/>
            <a:ext cx="3086100" cy="273844"/>
          </a:xfrm>
          <a:prstGeom prst="rect">
            <a:avLst/>
          </a:prstGeom>
        </p:spPr>
        <p:txBody>
          <a:bodyPr vert="horz" lIns="91440" tIns="45720" rIns="91440" bIns="45720" rtlCol="0" anchor="ctr"/>
          <a:lstStyle>
            <a:lvl1pPr algn="r">
              <a:defRPr sz="750" b="0" i="0">
                <a:solidFill>
                  <a:srgbClr val="2213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IR STIG</a:t>
            </a:r>
          </a:p>
        </p:txBody>
      </p:sp>
    </p:spTree>
    <p:extLst>
      <p:ext uri="{BB962C8B-B14F-4D97-AF65-F5344CB8AC3E}">
        <p14:creationId xmlns:p14="http://schemas.microsoft.com/office/powerpoint/2010/main" val="573271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452437" y="4439643"/>
            <a:ext cx="8239126" cy="238867"/>
          </a:xfrm>
          <a:prstGeom prst="rect">
            <a:avLst/>
          </a:prstGeom>
        </p:spPr>
        <p:txBody>
          <a:bodyPr lIns="45719" tIns="45719" rIns="45719" bIns="45719" anchor="b"/>
          <a:lstStyle>
            <a:lvl1pPr marL="0" indent="0" defTabSz="309563">
              <a:lnSpc>
                <a:spcPct val="100000"/>
              </a:lnSpc>
              <a:spcBef>
                <a:spcPts val="0"/>
              </a:spcBef>
              <a:buSzTx/>
              <a:buNone/>
              <a:defRPr sz="1350" b="1"/>
            </a:lvl1pPr>
          </a:lstStyle>
          <a:p>
            <a:r>
              <a:t>Author and Date</a:t>
            </a:r>
          </a:p>
        </p:txBody>
      </p:sp>
      <p:sp>
        <p:nvSpPr>
          <p:cNvPr id="12" name="Presentation Title"/>
          <p:cNvSpPr txBox="1">
            <a:spLocks noGrp="1"/>
          </p:cNvSpPr>
          <p:nvPr>
            <p:ph type="title" hasCustomPrompt="1"/>
          </p:nvPr>
        </p:nvSpPr>
        <p:spPr>
          <a:xfrm>
            <a:off x="452436" y="965622"/>
            <a:ext cx="8239127" cy="1743075"/>
          </a:xfrm>
          <a:prstGeom prst="rect">
            <a:avLst/>
          </a:prstGeom>
        </p:spPr>
        <p:txBody>
          <a:bodyPr anchor="b"/>
          <a:lstStyle>
            <a:lvl1pPr>
              <a:defRPr sz="4350" spc="-87"/>
            </a:lvl1pPr>
          </a:lstStyle>
          <a:p>
            <a:r>
              <a:t>Presentation Title</a:t>
            </a:r>
          </a:p>
        </p:txBody>
      </p:sp>
      <p:sp>
        <p:nvSpPr>
          <p:cNvPr id="13" name="Body Level One…"/>
          <p:cNvSpPr txBox="1">
            <a:spLocks noGrp="1"/>
          </p:cNvSpPr>
          <p:nvPr>
            <p:ph type="body" sz="quarter" idx="1" hasCustomPrompt="1"/>
          </p:nvPr>
        </p:nvSpPr>
        <p:spPr>
          <a:xfrm>
            <a:off x="452438" y="2698825"/>
            <a:ext cx="8239125" cy="714375"/>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4502906" y="4839383"/>
            <a:ext cx="195566"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2249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161925" y="-1514475"/>
            <a:ext cx="11049000" cy="676275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452438" y="2671763"/>
            <a:ext cx="8239125" cy="1743075"/>
          </a:xfrm>
          <a:prstGeom prst="rect">
            <a:avLst/>
          </a:prstGeom>
        </p:spPr>
        <p:txBody>
          <a:bodyPr anchor="b"/>
          <a:lstStyle>
            <a:lvl1pPr>
              <a:defRPr sz="4350" spc="-87"/>
            </a:lvl1pPr>
          </a:lstStyle>
          <a:p>
            <a:r>
              <a:t>Presentation Title</a:t>
            </a:r>
          </a:p>
        </p:txBody>
      </p:sp>
      <p:sp>
        <p:nvSpPr>
          <p:cNvPr id="23" name="Author and Date"/>
          <p:cNvSpPr txBox="1">
            <a:spLocks noGrp="1"/>
          </p:cNvSpPr>
          <p:nvPr>
            <p:ph type="body" sz="quarter" idx="22" hasCustomPrompt="1"/>
          </p:nvPr>
        </p:nvSpPr>
        <p:spPr>
          <a:xfrm>
            <a:off x="452884" y="414802"/>
            <a:ext cx="8238233" cy="238867"/>
          </a:xfrm>
          <a:prstGeom prst="rect">
            <a:avLst/>
          </a:prstGeom>
        </p:spPr>
        <p:txBody>
          <a:bodyPr lIns="45719" tIns="45719" rIns="45719" bIns="45719"/>
          <a:lstStyle>
            <a:lvl1pPr marL="0" indent="0" defTabSz="309563">
              <a:lnSpc>
                <a:spcPct val="100000"/>
              </a:lnSpc>
              <a:spcBef>
                <a:spcPts val="0"/>
              </a:spcBef>
              <a:buSzTx/>
              <a:buNone/>
              <a:defRPr sz="1350" b="1"/>
            </a:lvl1pPr>
          </a:lstStyle>
          <a:p>
            <a:r>
              <a:t>Author and Date</a:t>
            </a:r>
          </a:p>
        </p:txBody>
      </p:sp>
      <p:sp>
        <p:nvSpPr>
          <p:cNvPr id="24" name="Body Level One…"/>
          <p:cNvSpPr txBox="1">
            <a:spLocks noGrp="1"/>
          </p:cNvSpPr>
          <p:nvPr>
            <p:ph type="body" sz="quarter" idx="1" hasCustomPrompt="1"/>
          </p:nvPr>
        </p:nvSpPr>
        <p:spPr>
          <a:xfrm>
            <a:off x="452438" y="4353716"/>
            <a:ext cx="8239125" cy="429258"/>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53234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452438" y="476250"/>
            <a:ext cx="3667125" cy="2205852"/>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452438" y="2647716"/>
            <a:ext cx="3667125" cy="2018401"/>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4519614" y="476250"/>
            <a:ext cx="4195652" cy="4203708"/>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4500563" y="4840970"/>
            <a:ext cx="195566"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417839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52438" y="842236"/>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019207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13858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143000" y="841772"/>
            <a:ext cx="6858000" cy="1790700"/>
          </a:xfrm>
        </p:spPr>
        <p:txBody>
          <a:bodyPr anchor="b"/>
          <a:lstStyle>
            <a:lvl1pPr algn="ctr">
              <a:defRPr sz="4500"/>
            </a:lvl1pPr>
          </a:lstStyle>
          <a:p>
            <a:pPr>
              <a:defRPr/>
            </a:pPr>
            <a:r>
              <a:rPr lang="en-US"/>
              <a:t>Click to edit Master title style</a:t>
            </a:r>
            <a:endParaRPr/>
          </a:p>
        </p:txBody>
      </p:sp>
      <p:sp>
        <p:nvSpPr>
          <p:cNvPr id="3" name="Subtitle 2"/>
          <p:cNvSpPr>
            <a:spLocks noGrp="1"/>
          </p:cNvSpPr>
          <p:nvPr>
            <p:ph type="subTitle" idx="1"/>
          </p:nvPr>
        </p:nvSpPr>
        <p:spPr bwMode="auto">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pic>
        <p:nvPicPr>
          <p:cNvPr id="7" name="Picture 6"/>
          <p:cNvPicPr>
            <a:picLocks noChangeAspect="1"/>
          </p:cNvPicPr>
          <p:nvPr userDrawn="1"/>
        </p:nvPicPr>
        <p:blipFill>
          <a:blip r:embed="rId2"/>
          <a:stretch/>
        </p:blipFill>
        <p:spPr bwMode="auto">
          <a:xfrm>
            <a:off x="-305" y="1"/>
            <a:ext cx="9143996" cy="25717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452438" y="357187"/>
            <a:ext cx="3667125" cy="538163"/>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452438" y="842236"/>
            <a:ext cx="3667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62" name="Body Level One…"/>
          <p:cNvSpPr txBox="1">
            <a:spLocks noGrp="1"/>
          </p:cNvSpPr>
          <p:nvPr>
            <p:ph type="body" sz="half" idx="1" hasCustomPrompt="1"/>
          </p:nvPr>
        </p:nvSpPr>
        <p:spPr>
          <a:xfrm>
            <a:off x="452438" y="1593189"/>
            <a:ext cx="3667125" cy="3096005"/>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2392575" y="473943"/>
            <a:ext cx="8448675" cy="4197552"/>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626343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452436" y="1700213"/>
            <a:ext cx="8239127" cy="1743075"/>
          </a:xfrm>
          <a:prstGeom prst="rect">
            <a:avLst/>
          </a:prstGeom>
        </p:spPr>
        <p:txBody>
          <a:bodyPr anchor="ctr"/>
          <a:lstStyle>
            <a:lvl1pPr>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1pPr>
          </a:lstStyle>
          <a:p>
            <a:r>
              <a:rPr dirty="0"/>
              <a:t>Section Title</a:t>
            </a:r>
          </a:p>
        </p:txBody>
      </p:sp>
      <p:sp>
        <p:nvSpPr>
          <p:cNvPr id="72" name="Slide Number"/>
          <p:cNvSpPr txBox="1">
            <a:spLocks noGrp="1"/>
          </p:cNvSpPr>
          <p:nvPr>
            <p:ph type="sldNum" sz="quarter" idx="2"/>
          </p:nvPr>
        </p:nvSpPr>
        <p:spPr>
          <a:xfrm>
            <a:off x="4500563" y="4840970"/>
            <a:ext cx="195566"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552254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452438" y="357188"/>
            <a:ext cx="8239125" cy="538106"/>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452438" y="842236"/>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947766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452438" y="357187"/>
            <a:ext cx="8239125" cy="538163"/>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452438" y="842236"/>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309563">
              <a:lnSpc>
                <a:spcPct val="100000"/>
              </a:lnSpc>
              <a:spcBef>
                <a:spcPts val="675"/>
              </a:spcBef>
              <a:buSzTx/>
              <a:buNone/>
              <a:defRPr sz="2063" spc="-21"/>
            </a:lvl1pPr>
            <a:lvl2pPr marL="0" indent="171450" defTabSz="309563">
              <a:lnSpc>
                <a:spcPct val="100000"/>
              </a:lnSpc>
              <a:spcBef>
                <a:spcPts val="675"/>
              </a:spcBef>
              <a:buSzTx/>
              <a:buNone/>
              <a:defRPr sz="2063" spc="-21"/>
            </a:lvl2pPr>
            <a:lvl3pPr marL="0" indent="342900" defTabSz="309563">
              <a:lnSpc>
                <a:spcPct val="100000"/>
              </a:lnSpc>
              <a:spcBef>
                <a:spcPts val="675"/>
              </a:spcBef>
              <a:buSzTx/>
              <a:buNone/>
              <a:defRPr sz="2063" spc="-21"/>
            </a:lvl3pPr>
            <a:lvl4pPr marL="0" indent="514350" defTabSz="309563">
              <a:lnSpc>
                <a:spcPct val="100000"/>
              </a:lnSpc>
              <a:spcBef>
                <a:spcPts val="675"/>
              </a:spcBef>
              <a:buSzTx/>
              <a:buNone/>
              <a:defRPr sz="2063" spc="-21"/>
            </a:lvl4pPr>
            <a:lvl5pPr marL="0" indent="685800" defTabSz="309563">
              <a:lnSpc>
                <a:spcPct val="100000"/>
              </a:lnSpc>
              <a:spcBef>
                <a:spcPts val="675"/>
              </a:spcBef>
              <a:buSzTx/>
              <a:buNone/>
              <a:defRPr sz="2063" spc="-21"/>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029283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452438" y="1845316"/>
            <a:ext cx="8239125" cy="1452868"/>
          </a:xfrm>
          <a:prstGeom prst="rect">
            <a:avLst/>
          </a:prstGeom>
        </p:spPr>
        <p:txBody>
          <a:bodyPr anchor="ctr"/>
          <a:lstStyle>
            <a:lvl1pPr marL="0" indent="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1pPr>
            <a:lvl2pPr marL="0" indent="17145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2pPr>
            <a:lvl3pPr marL="0" indent="34290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3pPr>
            <a:lvl4pPr marL="0" indent="51435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4pPr>
            <a:lvl5pPr marL="0" indent="68580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5pPr>
          </a:lstStyle>
          <a:p>
            <a:r>
              <a:rPr dirty="0"/>
              <a:t>Statement</a:t>
            </a:r>
          </a:p>
          <a:p>
            <a:pPr lvl="1"/>
            <a:endParaRPr dirty="0"/>
          </a:p>
          <a:p>
            <a:pPr lvl="2"/>
            <a:endParaRPr dirty="0"/>
          </a:p>
          <a:p>
            <a:pPr lvl="3"/>
            <a:endParaRPr dirty="0"/>
          </a:p>
          <a:p>
            <a:pPr lvl="4"/>
            <a:endParaRPr dirty="0"/>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255153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452438" y="3098317"/>
            <a:ext cx="8239125" cy="350543"/>
          </a:xfrm>
          <a:prstGeom prst="rect">
            <a:avLst/>
          </a:prstGeom>
        </p:spPr>
        <p:txBody>
          <a:bodyPr lIns="45719" tIns="45719" rIns="45719" bIns="45719"/>
          <a:lstStyle>
            <a:lvl1pPr marL="0" indent="0" algn="ctr" defTabSz="309563">
              <a:lnSpc>
                <a:spcPct val="100000"/>
              </a:lnSpc>
              <a:spcBef>
                <a:spcPts val="0"/>
              </a:spcBef>
              <a:buSzTx/>
              <a:buNone/>
              <a:defRPr sz="2063" b="1"/>
            </a:lvl1pPr>
          </a:lstStyle>
          <a:p>
            <a:r>
              <a:t>Fact information</a:t>
            </a:r>
          </a:p>
        </p:txBody>
      </p:sp>
      <p:sp>
        <p:nvSpPr>
          <p:cNvPr id="107" name="Body Level One…"/>
          <p:cNvSpPr txBox="1">
            <a:spLocks noGrp="1"/>
          </p:cNvSpPr>
          <p:nvPr>
            <p:ph type="body" idx="1" hasCustomPrompt="1"/>
          </p:nvPr>
        </p:nvSpPr>
        <p:spPr>
          <a:xfrm>
            <a:off x="452438" y="350722"/>
            <a:ext cx="8239125" cy="2759649"/>
          </a:xfrm>
          <a:prstGeom prst="rect">
            <a:avLst/>
          </a:prstGeom>
        </p:spPr>
        <p:txBody>
          <a:bodyPr anchor="b"/>
          <a:lstStyle>
            <a:lvl1pPr marL="0" indent="0" algn="ctr">
              <a:lnSpc>
                <a:spcPct val="80000"/>
              </a:lnSpc>
              <a:spcBef>
                <a:spcPts val="0"/>
              </a:spcBef>
              <a:buSzTx/>
              <a:buNone/>
              <a:defRPr sz="9375" b="1" spc="-94"/>
            </a:lvl1pPr>
            <a:lvl2pPr marL="0" indent="171450" algn="ctr">
              <a:lnSpc>
                <a:spcPct val="80000"/>
              </a:lnSpc>
              <a:spcBef>
                <a:spcPts val="0"/>
              </a:spcBef>
              <a:buSzTx/>
              <a:buNone/>
              <a:defRPr sz="9375" b="1" spc="-94"/>
            </a:lvl2pPr>
            <a:lvl3pPr marL="0" indent="342900" algn="ctr">
              <a:lnSpc>
                <a:spcPct val="80000"/>
              </a:lnSpc>
              <a:spcBef>
                <a:spcPts val="0"/>
              </a:spcBef>
              <a:buSzTx/>
              <a:buNone/>
              <a:defRPr sz="9375" b="1" spc="-94"/>
            </a:lvl3pPr>
            <a:lvl4pPr marL="0" indent="514350" algn="ctr">
              <a:lnSpc>
                <a:spcPct val="80000"/>
              </a:lnSpc>
              <a:spcBef>
                <a:spcPts val="0"/>
              </a:spcBef>
              <a:buSzTx/>
              <a:buNone/>
              <a:defRPr sz="9375" b="1" spc="-94"/>
            </a:lvl4pPr>
            <a:lvl5pPr marL="0" indent="685800" algn="ctr">
              <a:lnSpc>
                <a:spcPct val="80000"/>
              </a:lnSpc>
              <a:spcBef>
                <a:spcPts val="0"/>
              </a:spcBef>
              <a:buSzTx/>
              <a:buNone/>
              <a:defRPr sz="9375" b="1" spc="-94"/>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361582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930309" y="4003295"/>
            <a:ext cx="7555970" cy="238867"/>
          </a:xfrm>
          <a:prstGeom prst="rect">
            <a:avLst/>
          </a:prstGeom>
        </p:spPr>
        <p:txBody>
          <a:bodyPr lIns="45719" tIns="45719" rIns="45719" bIns="45719"/>
          <a:lstStyle>
            <a:lvl1pPr marL="0" indent="0" defTabSz="309563">
              <a:lnSpc>
                <a:spcPct val="100000"/>
              </a:lnSpc>
              <a:spcBef>
                <a:spcPts val="0"/>
              </a:spcBef>
              <a:buSzTx/>
              <a:buNone/>
              <a:defRPr sz="1350" b="1"/>
            </a:lvl1pPr>
          </a:lstStyle>
          <a:p>
            <a:r>
              <a:t>Attribution</a:t>
            </a:r>
          </a:p>
        </p:txBody>
      </p:sp>
      <p:sp>
        <p:nvSpPr>
          <p:cNvPr id="116" name="Body Level One…"/>
          <p:cNvSpPr txBox="1">
            <a:spLocks noGrp="1"/>
          </p:cNvSpPr>
          <p:nvPr>
            <p:ph type="body" sz="half" idx="1" hasCustomPrompt="1"/>
          </p:nvPr>
        </p:nvSpPr>
        <p:spPr>
          <a:xfrm>
            <a:off x="657721" y="1852448"/>
            <a:ext cx="7828558" cy="1438605"/>
          </a:xfrm>
          <a:prstGeom prst="rect">
            <a:avLst/>
          </a:prstGeom>
        </p:spPr>
        <p:txBody>
          <a:bodyPr anchor="ctr"/>
          <a:lstStyle>
            <a:lvl1pPr marL="239596" indent="-176213">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1pPr>
            <a:lvl2pPr marL="239596" indent="-4763">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2pPr>
            <a:lvl3pPr marL="239596" indent="166688">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3pPr>
            <a:lvl4pPr marL="239596" indent="338138">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4pPr>
            <a:lvl5pPr marL="239596" indent="509588">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5pPr>
          </a:lstStyle>
          <a:p>
            <a:r>
              <a:rPr dirty="0"/>
              <a:t>“Notable Quote”</a:t>
            </a:r>
          </a:p>
          <a:p>
            <a:pPr lvl="1"/>
            <a:endParaRPr dirty="0"/>
          </a:p>
          <a:p>
            <a:pPr lvl="2"/>
            <a:endParaRPr dirty="0"/>
          </a:p>
          <a:p>
            <a:pPr lvl="3"/>
            <a:endParaRPr dirty="0"/>
          </a:p>
          <a:p>
            <a:pPr lvl="4"/>
            <a:endParaRPr dirty="0"/>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74561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Close-up of wild plants growing between rocks"/>
          <p:cNvSpPr>
            <a:spLocks noGrp="1"/>
          </p:cNvSpPr>
          <p:nvPr>
            <p:ph type="pic" sz="quarter" idx="21"/>
          </p:nvPr>
        </p:nvSpPr>
        <p:spPr>
          <a:xfrm>
            <a:off x="5786438" y="2657029"/>
            <a:ext cx="3048000" cy="2028825"/>
          </a:xfrm>
          <a:prstGeom prst="rect">
            <a:avLst/>
          </a:prstGeom>
        </p:spPr>
        <p:txBody>
          <a:bodyPr lIns="91439" tIns="45719" rIns="91439" bIns="45719">
            <a:noAutofit/>
          </a:bodyPr>
          <a:lstStyle/>
          <a:p>
            <a:endParaRPr/>
          </a:p>
        </p:txBody>
      </p:sp>
      <p:sp>
        <p:nvSpPr>
          <p:cNvPr id="125" name="Large rock formation under dark clouds with a dirt road in the foreground"/>
          <p:cNvSpPr>
            <a:spLocks noGrp="1"/>
          </p:cNvSpPr>
          <p:nvPr>
            <p:ph type="pic" idx="22"/>
          </p:nvPr>
        </p:nvSpPr>
        <p:spPr>
          <a:xfrm>
            <a:off x="-1100137" y="476250"/>
            <a:ext cx="8512175" cy="4229100"/>
          </a:xfrm>
          <a:prstGeom prst="rect">
            <a:avLst/>
          </a:prstGeom>
        </p:spPr>
        <p:txBody>
          <a:bodyPr lIns="91439" tIns="45719" rIns="91439" bIns="45719">
            <a:noAutofit/>
          </a:bodyPr>
          <a:lstStyle/>
          <a:p>
            <a:endParaRPr/>
          </a:p>
        </p:txBody>
      </p:sp>
      <p:sp>
        <p:nvSpPr>
          <p:cNvPr id="126" name="Close-up of a wild plant growing between lava rocks"/>
          <p:cNvSpPr>
            <a:spLocks noGrp="1"/>
          </p:cNvSpPr>
          <p:nvPr>
            <p:ph type="pic" sz="quarter" idx="23"/>
          </p:nvPr>
        </p:nvSpPr>
        <p:spPr>
          <a:xfrm>
            <a:off x="5786438" y="476250"/>
            <a:ext cx="3048000" cy="2028825"/>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607396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waterfall surrounded by a green rocky landscape"/>
          <p:cNvSpPr>
            <a:spLocks noGrp="1"/>
          </p:cNvSpPr>
          <p:nvPr>
            <p:ph type="pic" idx="21"/>
          </p:nvPr>
        </p:nvSpPr>
        <p:spPr>
          <a:xfrm>
            <a:off x="-566738" y="-1395413"/>
            <a:ext cx="10691813" cy="713634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766994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93687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3887" y="1282304"/>
            <a:ext cx="7886700" cy="2139553"/>
          </a:xfrm>
        </p:spPr>
        <p:txBody>
          <a:bodyPr anchor="b"/>
          <a:lstStyle>
            <a:lvl1pPr>
              <a:defRPr sz="4500"/>
            </a:lvl1pPr>
          </a:lstStyle>
          <a:p>
            <a:pPr>
              <a:defRPr/>
            </a:pPr>
            <a:r>
              <a:rPr lang="en-US"/>
              <a:t>Click to edit Master title style</a:t>
            </a:r>
            <a:endParaRPr/>
          </a:p>
        </p:txBody>
      </p:sp>
      <p:sp>
        <p:nvSpPr>
          <p:cNvPr id="3" name="Text Placeholder 2"/>
          <p:cNvSpPr>
            <a:spLocks noGrp="1"/>
          </p:cNvSpPr>
          <p:nvPr>
            <p:ph type="body" idx="1"/>
          </p:nvPr>
        </p:nvSpPr>
        <p:spPr bwMode="auto">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defRPr/>
            </a:pPr>
            <a:r>
              <a:rPr lang="en-US"/>
              <a:t>Click to edit Master text styles</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sz="half" idx="1"/>
          </p:nvPr>
        </p:nvSpPr>
        <p:spPr bwMode="auto">
          <a:xfrm>
            <a:off x="628650" y="1369218"/>
            <a:ext cx="3886200" cy="3263504"/>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Content Placeholder 3"/>
          <p:cNvSpPr>
            <a:spLocks noGrp="1"/>
          </p:cNvSpPr>
          <p:nvPr>
            <p:ph sz="half" idx="2"/>
          </p:nvPr>
        </p:nvSpPr>
        <p:spPr bwMode="auto">
          <a:xfrm>
            <a:off x="4629150" y="1369218"/>
            <a:ext cx="3886200" cy="3263504"/>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Date Placeholder 4"/>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273844"/>
            <a:ext cx="7886700" cy="994172"/>
          </a:xfrm>
        </p:spPr>
        <p:txBody>
          <a:bodyPr/>
          <a:lstStyle/>
          <a:p>
            <a:pPr>
              <a:defRPr/>
            </a:pPr>
            <a:r>
              <a:rPr lang="en-US"/>
              <a:t>Click to edit Master title style</a:t>
            </a:r>
            <a:endParaRPr/>
          </a:p>
        </p:txBody>
      </p:sp>
      <p:sp>
        <p:nvSpPr>
          <p:cNvPr id="3" name="Text Placeholder 2"/>
          <p:cNvSpPr>
            <a:spLocks noGrp="1"/>
          </p:cNvSpPr>
          <p:nvPr>
            <p:ph type="body" idx="1"/>
          </p:nvPr>
        </p:nvSpPr>
        <p:spPr bwMode="auto">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629842" y="1878806"/>
            <a:ext cx="3868340" cy="2763441"/>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Text Placeholder 4"/>
          <p:cNvSpPr>
            <a:spLocks noGrp="1"/>
          </p:cNvSpPr>
          <p:nvPr>
            <p:ph type="body" sz="quarter" idx="3"/>
          </p:nvPr>
        </p:nvSpPr>
        <p:spPr bwMode="auto">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4629150" y="1878806"/>
            <a:ext cx="3887391" cy="2763441"/>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6"/>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8" name="Footer Placeholder 7"/>
          <p:cNvSpPr>
            <a:spLocks noGrp="1"/>
          </p:cNvSpPr>
          <p:nvPr>
            <p:ph type="ftr" sz="quarter" idx="11"/>
          </p:nvPr>
        </p:nvSpPr>
        <p:spPr bwMode="auto"/>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Date Placeholder 2"/>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3" name="Footer Placeholder 2"/>
          <p:cNvSpPr>
            <a:spLocks noGrp="1"/>
          </p:cNvSpPr>
          <p:nvPr>
            <p:ph type="ftr" sz="quarter" idx="11"/>
          </p:nvPr>
        </p:nvSpPr>
        <p:spPr bwMode="auto"/>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42900"/>
            <a:ext cx="2949178" cy="1200150"/>
          </a:xfrm>
        </p:spPr>
        <p:txBody>
          <a:bodyPr anchor="b"/>
          <a:lstStyle>
            <a:lvl1pPr>
              <a:defRPr sz="2400"/>
            </a:lvl1pPr>
          </a:lstStyle>
          <a:p>
            <a:pPr>
              <a:defRPr/>
            </a:pPr>
            <a:r>
              <a:rPr lang="en-US"/>
              <a:t>Click to edit Master title style</a:t>
            </a:r>
            <a:endParaRPr/>
          </a:p>
        </p:txBody>
      </p:sp>
      <p:sp>
        <p:nvSpPr>
          <p:cNvPr id="3" name="Content Placeholder 2"/>
          <p:cNvSpPr>
            <a:spLocks noGrp="1"/>
          </p:cNvSpPr>
          <p:nvPr>
            <p:ph idx="1"/>
          </p:nvPr>
        </p:nvSpPr>
        <p:spPr bwMode="auto">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E4CE75E1-B270-1347-B799-F130E8B1D001}" type="datetimeFigureOut">
              <a:rPr lang="en-US"/>
              <a:t>6/9/25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273844"/>
            <a:ext cx="7886700" cy="994172"/>
          </a:xfrm>
          <a:prstGeom prst="rect">
            <a:avLst/>
          </a:prstGeom>
        </p:spPr>
        <p:txBody>
          <a:bodyPr vert="horz" lIns="91440" tIns="45720" rIns="91440" bIns="45720" rtlCol="0" anchor="ctr">
            <a:normAutofit/>
          </a:bodyPr>
          <a:lstStyle/>
          <a:p>
            <a:pPr>
              <a:defRPr/>
            </a:pPr>
            <a:r>
              <a:rPr lang="en-US" dirty="0"/>
              <a:t>Click to edit Master title style</a:t>
            </a:r>
            <a:endParaRPr dirty="0"/>
          </a:p>
        </p:txBody>
      </p:sp>
      <p:sp>
        <p:nvSpPr>
          <p:cNvPr id="3" name="Text Placeholder 2"/>
          <p:cNvSpPr>
            <a:spLocks noGrp="1"/>
          </p:cNvSpPr>
          <p:nvPr>
            <p:ph type="body" idx="1"/>
          </p:nvPr>
        </p:nvSpPr>
        <p:spPr bwMode="auto">
          <a:xfrm>
            <a:off x="628650" y="1369219"/>
            <a:ext cx="7886700" cy="2757938"/>
          </a:xfrm>
          <a:prstGeom prst="rect">
            <a:avLst/>
          </a:prstGeom>
        </p:spPr>
        <p:txBody>
          <a:bodyPr vert="horz" lIns="91440" tIns="45720" rIns="91440" bIns="45720" rtlCol="0">
            <a:normAutofit/>
          </a:body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a:p>
            <a:pPr lvl="4">
              <a:defRPr/>
            </a:pPr>
            <a:r>
              <a:rPr lang="en-US" dirty="0"/>
              <a:t>Fifth level</a:t>
            </a:r>
            <a:endParaRPr dirty="0"/>
          </a:p>
        </p:txBody>
      </p:sp>
      <p:sp>
        <p:nvSpPr>
          <p:cNvPr id="4" name="Date Placeholder 3"/>
          <p:cNvSpPr>
            <a:spLocks noGrp="1"/>
          </p:cNvSpPr>
          <p:nvPr>
            <p:ph type="dt" sz="half" idx="2"/>
          </p:nvPr>
        </p:nvSpPr>
        <p:spPr bwMode="auto">
          <a:xfrm>
            <a:off x="628650" y="4807159"/>
            <a:ext cx="2057400" cy="273844"/>
          </a:xfrm>
          <a:prstGeom prst="rect">
            <a:avLst/>
          </a:prstGeom>
        </p:spPr>
        <p:txBody>
          <a:bodyPr vert="horz" lIns="91440" tIns="45720" rIns="91440" bIns="45720" rtlCol="0" anchor="ctr"/>
          <a:lstStyle>
            <a:lvl1pPr algn="l">
              <a:defRPr sz="900" b="0" i="0">
                <a:solidFill>
                  <a:schemeClr val="tx1">
                    <a:tint val="82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fld id="{E4CE75E1-B270-1347-B799-F130E8B1D001}" type="datetimeFigureOut">
              <a:rPr lang="en-US" smtClean="0"/>
              <a:pPr>
                <a:defRPr/>
              </a:pPr>
              <a:t>6/9/25</a:t>
            </a:fld>
            <a:endParaRPr lang="en-US" dirty="0"/>
          </a:p>
        </p:txBody>
      </p:sp>
      <p:sp>
        <p:nvSpPr>
          <p:cNvPr id="5" name="Footer Placeholder 4"/>
          <p:cNvSpPr>
            <a:spLocks noGrp="1"/>
          </p:cNvSpPr>
          <p:nvPr>
            <p:ph type="ftr" sz="quarter" idx="3"/>
          </p:nvPr>
        </p:nvSpPr>
        <p:spPr bwMode="auto">
          <a:xfrm>
            <a:off x="3028950" y="4807159"/>
            <a:ext cx="3086100" cy="273844"/>
          </a:xfrm>
          <a:prstGeom prst="rect">
            <a:avLst/>
          </a:prstGeom>
        </p:spPr>
        <p:txBody>
          <a:bodyPr vert="horz" lIns="91440" tIns="45720" rIns="91440" bIns="45720" rtlCol="0" anchor="ctr"/>
          <a:lstStyle>
            <a:lvl1pPr algn="ctr">
              <a:defRPr sz="900" b="0" i="0">
                <a:solidFill>
                  <a:schemeClr val="tx1">
                    <a:tint val="82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6" name="Slide Number Placeholder 5"/>
          <p:cNvSpPr>
            <a:spLocks noGrp="1"/>
          </p:cNvSpPr>
          <p:nvPr>
            <p:ph type="sldNum" sz="quarter" idx="4"/>
          </p:nvPr>
        </p:nvSpPr>
        <p:spPr bwMode="auto">
          <a:xfrm>
            <a:off x="6457950" y="4807159"/>
            <a:ext cx="2057400" cy="273844"/>
          </a:xfrm>
          <a:prstGeom prst="rect">
            <a:avLst/>
          </a:prstGeom>
        </p:spPr>
        <p:txBody>
          <a:bodyPr vert="horz" lIns="91440" tIns="45720" rIns="91440" bIns="45720" rtlCol="0" anchor="ctr"/>
          <a:lstStyle>
            <a:lvl1pPr algn="r">
              <a:defRPr sz="900" b="0" i="0">
                <a:solidFill>
                  <a:schemeClr val="tx1">
                    <a:tint val="82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fld id="{30282661-DEC2-3049-921A-D32C50A327E6}" type="slidenum">
              <a:rPr lang="en-US" smtClean="0"/>
              <a:pPr>
                <a:defRPr/>
              </a:pPr>
              <a:t>‹#›</a:t>
            </a:fld>
            <a:endParaRPr lang="en-US" dirty="0"/>
          </a:p>
        </p:txBody>
      </p:sp>
      <p:pic>
        <p:nvPicPr>
          <p:cNvPr id="7" name="Picture 6"/>
          <p:cNvPicPr>
            <a:picLocks noChangeAspect="1"/>
          </p:cNvPicPr>
          <p:nvPr userDrawn="1"/>
        </p:nvPicPr>
        <p:blipFill>
          <a:blip r:embed="rId16"/>
          <a:stretch/>
        </p:blipFill>
        <p:spPr bwMode="auto">
          <a:xfrm>
            <a:off x="-305" y="1"/>
            <a:ext cx="9143996" cy="25717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hdr="0" ftr="0" dt="0"/>
  <p:txStyles>
    <p:titleStyle>
      <a:lvl1pPr algn="l" defTabSz="685800">
        <a:lnSpc>
          <a:spcPct val="90000"/>
        </a:lnSpc>
        <a:spcBef>
          <a:spcPts val="0"/>
        </a:spcBef>
        <a:buNone/>
        <a:defRPr sz="33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1450" indent="-171450" algn="l" defTabSz="685800">
        <a:lnSpc>
          <a:spcPct val="90000"/>
        </a:lnSpc>
        <a:spcBef>
          <a:spcPts val="750"/>
        </a:spcBef>
        <a:buFont typeface="Arial"/>
        <a:buChar char="•"/>
        <a:defRPr sz="21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algn="l" defTabSz="685800">
        <a:lnSpc>
          <a:spcPct val="90000"/>
        </a:lnSpc>
        <a:spcBef>
          <a:spcPts val="375"/>
        </a:spcBef>
        <a:buFont typeface="Arial"/>
        <a:buChar char="•"/>
        <a:defRPr sz="18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857250" indent="-171450" algn="l" defTabSz="685800">
        <a:lnSpc>
          <a:spcPct val="90000"/>
        </a:lnSpc>
        <a:spcBef>
          <a:spcPts val="375"/>
        </a:spcBef>
        <a:buFont typeface="Arial"/>
        <a:buChar char="•"/>
        <a:defRPr sz="15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200150" indent="-171450" algn="l" defTabSz="685800">
        <a:lnSpc>
          <a:spcPct val="90000"/>
        </a:lnSpc>
        <a:spcBef>
          <a:spcPts val="375"/>
        </a:spcBef>
        <a:buFont typeface="Arial"/>
        <a:buChar char="•"/>
        <a:defRPr sz="135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543050" indent="-171450" algn="l" defTabSz="685800">
        <a:lnSpc>
          <a:spcPct val="90000"/>
        </a:lnSpc>
        <a:spcBef>
          <a:spcPts val="375"/>
        </a:spcBef>
        <a:buFont typeface="Arial"/>
        <a:buChar char="•"/>
        <a:defRPr sz="135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452438" y="357188"/>
            <a:ext cx="8239125" cy="537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452438" y="1593189"/>
            <a:ext cx="8239125" cy="3096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4500563" y="4839383"/>
            <a:ext cx="195566" cy="206467"/>
          </a:xfrm>
          <a:prstGeom prst="rect">
            <a:avLst/>
          </a:prstGeom>
          <a:ln w="12700">
            <a:miter lim="400000"/>
          </a:ln>
        </p:spPr>
        <p:txBody>
          <a:bodyPr wrap="none" lIns="50800" tIns="50800" rIns="50800" bIns="50800" anchor="b">
            <a:spAutoFit/>
          </a:bodyPr>
          <a:lstStyle>
            <a:lvl1pPr defTabSz="219075">
              <a:defRPr sz="675"/>
            </a:lvl1pPr>
          </a:lstStyle>
          <a:p>
            <a:fld id="{86CB4B4D-7CA3-9044-876B-883B54F8677D}" type="slidenum">
              <a:t>‹#›</a:t>
            </a:fld>
            <a:endParaRPr/>
          </a:p>
        </p:txBody>
      </p:sp>
    </p:spTree>
    <p:extLst>
      <p:ext uri="{BB962C8B-B14F-4D97-AF65-F5344CB8AC3E}">
        <p14:creationId xmlns:p14="http://schemas.microsoft.com/office/powerpoint/2010/main" val="3388480237"/>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spd="med"/>
  <p:txStyles>
    <p:titleStyle>
      <a:lvl1pPr marL="0" marR="0" indent="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1pPr>
      <a:lvl2pPr marL="0" marR="0" indent="1714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2pPr>
      <a:lvl3pPr marL="0" marR="0" indent="3429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3pPr>
      <a:lvl4pPr marL="0" marR="0" indent="5143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4pPr>
      <a:lvl5pPr marL="0" marR="0" indent="6858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5pPr>
      <a:lvl6pPr marL="0" marR="0" indent="8572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6pPr>
      <a:lvl7pPr marL="0" marR="0" indent="10287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7pPr>
      <a:lvl8pPr marL="0" marR="0" indent="12001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8pPr>
      <a:lvl9pPr marL="0" marR="0" indent="13716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9pPr>
    </p:titleStyle>
    <p:bodyStyle>
      <a:lvl1pPr marL="228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1pPr>
      <a:lvl2pPr marL="457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2pPr>
      <a:lvl3pPr marL="685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3pPr>
      <a:lvl4pPr marL="914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4pPr>
      <a:lvl5pPr marL="11430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5pPr>
      <a:lvl6pPr marL="1371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6pPr>
      <a:lvl7pPr marL="1600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7pPr>
      <a:lvl8pPr marL="1828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8pPr>
      <a:lvl9pPr marL="2057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9pPr>
    </p:bodyStyle>
    <p:otherStyle>
      <a:lvl1pPr marL="0" marR="0" indent="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1pPr>
      <a:lvl2pPr marL="0" marR="0" indent="1714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2pPr>
      <a:lvl3pPr marL="0" marR="0" indent="3429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3pPr>
      <a:lvl4pPr marL="0" marR="0" indent="5143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4pPr>
      <a:lvl5pPr marL="0" marR="0" indent="6858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5pPr>
      <a:lvl6pPr marL="0" marR="0" indent="8572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6pPr>
      <a:lvl7pPr marL="0" marR="0" indent="10287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7pPr>
      <a:lvl8pPr marL="0" marR="0" indent="12001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8pPr>
      <a:lvl9pPr marL="0" marR="0" indent="13716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tif"/><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tif"/><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tif"/><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tif"/><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s://prima.ipac.caltech.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35.jp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3" Type="http://schemas.openxmlformats.org/officeDocument/2006/relationships/hyperlink" Target="https://primacommunit-uvj8528.slack.com/team/U037QA7SEG7" TargetMode="External"/><Relationship Id="rId18" Type="http://schemas.openxmlformats.org/officeDocument/2006/relationships/hyperlink" Target="https://primacommunit-uvj8528.slack.com/team/U08GTQKPYS3" TargetMode="External"/><Relationship Id="rId26" Type="http://schemas.openxmlformats.org/officeDocument/2006/relationships/hyperlink" Target="https://primacommunit-uvj8528.slack.com/team/U038USL31SL" TargetMode="External"/><Relationship Id="rId3" Type="http://schemas.openxmlformats.org/officeDocument/2006/relationships/hyperlink" Target="https://primacommunit-uvj8528.slack.com/archives/C08FR1RL6NM" TargetMode="External"/><Relationship Id="rId21" Type="http://schemas.openxmlformats.org/officeDocument/2006/relationships/hyperlink" Target="https://primacommunit-uvj8528.slack.com/team/U08FYJEHF5H" TargetMode="External"/><Relationship Id="rId34" Type="http://schemas.openxmlformats.org/officeDocument/2006/relationships/hyperlink" Target="https://primacommunit-uvj8528.slack.com/archives/C08EZADKALQ" TargetMode="External"/><Relationship Id="rId7" Type="http://schemas.openxmlformats.org/officeDocument/2006/relationships/hyperlink" Target="https://primacommunit-uvj8528.slack.com/team/U038NHYFM1N" TargetMode="External"/><Relationship Id="rId12" Type="http://schemas.openxmlformats.org/officeDocument/2006/relationships/hyperlink" Target="https://primacommunit-uvj8528.slack.com/team/U0385EANDPV" TargetMode="External"/><Relationship Id="rId17" Type="http://schemas.openxmlformats.org/officeDocument/2006/relationships/hyperlink" Target="https://primacommunit-uvj8528.slack.com/team/U08FJ9RFE64" TargetMode="External"/><Relationship Id="rId25" Type="http://schemas.openxmlformats.org/officeDocument/2006/relationships/hyperlink" Target="https://primacommunit-uvj8528.slack.com/team/U08G6SR5P97" TargetMode="External"/><Relationship Id="rId33" Type="http://schemas.openxmlformats.org/officeDocument/2006/relationships/hyperlink" Target="https://primacommunit-uvj8528.slack.com/team/U08EZER5R6K" TargetMode="External"/><Relationship Id="rId2" Type="http://schemas.openxmlformats.org/officeDocument/2006/relationships/notesSlide" Target="../notesSlides/notesSlide31.xml"/><Relationship Id="rId16" Type="http://schemas.openxmlformats.org/officeDocument/2006/relationships/hyperlink" Target="https://primacommunit-uvj8528.slack.com/team/U038VJZFZ5W" TargetMode="External"/><Relationship Id="rId20" Type="http://schemas.openxmlformats.org/officeDocument/2006/relationships/hyperlink" Target="https://primacommunit-uvj8528.slack.com/team/U037VP29DB6" TargetMode="External"/><Relationship Id="rId29" Type="http://schemas.openxmlformats.org/officeDocument/2006/relationships/hyperlink" Target="https://primacommunit-uvj8528.slack.com/team/U037Q36E755" TargetMode="External"/><Relationship Id="rId1" Type="http://schemas.openxmlformats.org/officeDocument/2006/relationships/slideLayout" Target="../slideLayouts/slideLayout13.xml"/><Relationship Id="rId6" Type="http://schemas.openxmlformats.org/officeDocument/2006/relationships/hyperlink" Target="https://primacommunit-uvj8528.slack.com/team/U08GU01P717" TargetMode="External"/><Relationship Id="rId11" Type="http://schemas.openxmlformats.org/officeDocument/2006/relationships/hyperlink" Target="https://primacommunit-uvj8528.slack.com/archives/C08ETR6MR53" TargetMode="External"/><Relationship Id="rId24" Type="http://schemas.openxmlformats.org/officeDocument/2006/relationships/hyperlink" Target="https://primacommunit-uvj8528.slack.com/team/U0386F9AULA" TargetMode="External"/><Relationship Id="rId32" Type="http://schemas.openxmlformats.org/officeDocument/2006/relationships/hyperlink" Target="https://primacommunit-uvj8528.slack.com/team/U08FYERDV60" TargetMode="External"/><Relationship Id="rId5" Type="http://schemas.openxmlformats.org/officeDocument/2006/relationships/hyperlink" Target="https://primacommunit-uvj8528.slack.com/team/U08G2E21RHN" TargetMode="External"/><Relationship Id="rId15" Type="http://schemas.openxmlformats.org/officeDocument/2006/relationships/hyperlink" Target="https://primacommunit-uvj8528.slack.com/team/U038J2UNYC9" TargetMode="External"/><Relationship Id="rId23" Type="http://schemas.openxmlformats.org/officeDocument/2006/relationships/hyperlink" Target="https://primacommunit-uvj8528.slack.com/archives/C08ENQBJ54Z" TargetMode="External"/><Relationship Id="rId28" Type="http://schemas.openxmlformats.org/officeDocument/2006/relationships/hyperlink" Target="https://primacommunit-uvj8528.slack.com/team/U08FLFFUY58" TargetMode="External"/><Relationship Id="rId10" Type="http://schemas.openxmlformats.org/officeDocument/2006/relationships/hyperlink" Target="https://primacommunit-uvj8528.slack.com/team/U037PPF1PSB" TargetMode="External"/><Relationship Id="rId19" Type="http://schemas.openxmlformats.org/officeDocument/2006/relationships/hyperlink" Target="https://primacommunit-uvj8528.slack.com/archives/C08EA7DF6V9" TargetMode="External"/><Relationship Id="rId31" Type="http://schemas.openxmlformats.org/officeDocument/2006/relationships/hyperlink" Target="https://primacommunit-uvj8528.slack.com/team/U038J7T8M97" TargetMode="External"/><Relationship Id="rId4" Type="http://schemas.openxmlformats.org/officeDocument/2006/relationships/hyperlink" Target="https://primacommunit-uvj8528.slack.com/team/U03858Y09GS" TargetMode="External"/><Relationship Id="rId9" Type="http://schemas.openxmlformats.org/officeDocument/2006/relationships/hyperlink" Target="https://primacommunit-uvj8528.slack.com/team/U037Y29QL0N" TargetMode="External"/><Relationship Id="rId14" Type="http://schemas.openxmlformats.org/officeDocument/2006/relationships/hyperlink" Target="https://primacommunit-uvj8528.slack.com/archives/C08EZ9YMM1N" TargetMode="External"/><Relationship Id="rId22" Type="http://schemas.openxmlformats.org/officeDocument/2006/relationships/hyperlink" Target="https://primacommunit-uvj8528.slack.com/team/U038K4TJZLZ" TargetMode="External"/><Relationship Id="rId27" Type="http://schemas.openxmlformats.org/officeDocument/2006/relationships/hyperlink" Target="https://primacommunit-uvj8528.slack.com/archives/C08EA7MG9QB" TargetMode="External"/><Relationship Id="rId30" Type="http://schemas.openxmlformats.org/officeDocument/2006/relationships/hyperlink" Target="https://primacommunit-uvj8528.slack.com/archives/C08EAJL4QRG" TargetMode="External"/><Relationship Id="rId35" Type="http://schemas.openxmlformats.org/officeDocument/2006/relationships/hyperlink" Target="https://primacommunit-uvj8528.slack.com/team/U037XQW0WES" TargetMode="External"/><Relationship Id="rId8" Type="http://schemas.openxmlformats.org/officeDocument/2006/relationships/hyperlink" Target="https://primacommunit-uvj8528.slack.com/archives/C08EPA0H1C6"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hyperlink" Target="https://ui.adsabs.harvard.edu/abs/2023arXiv231020572M/abstrac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amoullet@nrao.edu"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hyperlink" Target="mailto:denis.burgarella@lam.fr"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rima.ipac.caltech.edu/"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70CEA96D-5204-C1ED-F077-12FC8782766E}"/>
            </a:ext>
          </a:extLst>
        </p:cNvPr>
        <p:cNvGrpSpPr/>
        <p:nvPr/>
      </p:nvGrpSpPr>
      <p:grpSpPr>
        <a:xfrm>
          <a:off x="0" y="0"/>
          <a:ext cx="0" cy="0"/>
          <a:chOff x="0" y="0"/>
          <a:chExt cx="0" cy="0"/>
        </a:xfrm>
      </p:grpSpPr>
      <p:sp>
        <p:nvSpPr>
          <p:cNvPr id="103" name="Google Shape;103;p1">
            <a:extLst>
              <a:ext uri="{FF2B5EF4-FFF2-40B4-BE49-F238E27FC236}">
                <a16:creationId xmlns:a16="http://schemas.microsoft.com/office/drawing/2014/main" id="{4FDAA1F7-58FB-9F3C-38F7-10E4BA5657DA}"/>
              </a:ext>
            </a:extLst>
          </p:cNvPr>
          <p:cNvSpPr txBox="1"/>
          <p:nvPr/>
        </p:nvSpPr>
        <p:spPr>
          <a:xfrm>
            <a:off x="214361" y="1348601"/>
            <a:ext cx="7976737" cy="3454762"/>
          </a:xfrm>
          <a:prstGeom prst="rect">
            <a:avLst/>
          </a:prstGeom>
          <a:solidFill>
            <a:schemeClr val="bg1"/>
          </a:solidFill>
          <a:ln>
            <a:noFill/>
          </a:ln>
        </p:spPr>
        <p:txBody>
          <a:bodyPr spcFirstLastPara="1" wrap="square" lIns="68569" tIns="34275" rIns="68569" bIns="34275" anchor="t" anchorCtr="0">
            <a:spAutoFit/>
          </a:bodyPr>
          <a:lstStyle/>
          <a:p>
            <a:pPr rtl="0"/>
            <a:r>
              <a:rPr lang="en-US" sz="20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v1.0 – June 2025</a:t>
            </a:r>
          </a:p>
          <a:p>
            <a:pPr rtl="0"/>
            <a:endParaRPr lang="en-US" sz="20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r>
              <a:rPr lang="en-US" sz="20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These </a:t>
            </a:r>
            <a:r>
              <a:rPr lang="en-US" sz="20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general PRIMA overview slides</a:t>
            </a:r>
            <a:r>
              <a:rPr lang="en-US" sz="20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are provided by the PRIMA team to the PRIMA science affiliates and general scientific community. </a:t>
            </a:r>
          </a:p>
          <a:p>
            <a:pPr rtl="0"/>
            <a:endParaRPr lang="en-US" sz="20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r>
              <a:rPr lang="en-US" sz="20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You are welcome and encouraged to use and modify these slides to advocate for PRIMA in the community. However, please be sure to specify your role in PRIMA (e.g. PRIMA science affiliate, PRIMA supporter) so as not to give an incorrect impression that you are speaking officially on behalf of the PRIMA team.</a:t>
            </a:r>
          </a:p>
        </p:txBody>
      </p:sp>
    </p:spTree>
    <p:extLst>
      <p:ext uri="{BB962C8B-B14F-4D97-AF65-F5344CB8AC3E}">
        <p14:creationId xmlns:p14="http://schemas.microsoft.com/office/powerpoint/2010/main" val="3736130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Rectangle"/>
          <p:cNvSpPr/>
          <p:nvPr/>
        </p:nvSpPr>
        <p:spPr>
          <a:xfrm>
            <a:off x="2223733" y="2403939"/>
            <a:ext cx="6781328" cy="2627383"/>
          </a:xfrm>
          <a:prstGeom prst="rect">
            <a:avLst/>
          </a:prstGeom>
          <a:solidFill>
            <a:srgbClr val="221632"/>
          </a:solidFill>
          <a:ln w="12700">
            <a:miter lim="400000"/>
          </a:ln>
        </p:spPr>
        <p:txBody>
          <a:bodyPr lIns="19050" tIns="19050" rIns="19050" bIns="19050" anchor="ctr"/>
          <a:lstStyle/>
          <a:p>
            <a:pPr defTabSz="219075">
              <a:defRPr sz="1200">
                <a:latin typeface="Helvetica Neue Medium"/>
                <a:ea typeface="Helvetica Neue Medium"/>
                <a:cs typeface="Helvetica Neue Medium"/>
                <a:sym typeface="Helvetica Neue Medium"/>
              </a:defRPr>
            </a:pPr>
            <a:endParaRPr sz="4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21" name="PRIMA provides an enormous leap in sensitivity, enabled by decades of NASA technology investment"/>
          <p:cNvSpPr txBox="1"/>
          <p:nvPr/>
        </p:nvSpPr>
        <p:spPr>
          <a:xfrm>
            <a:off x="2223733" y="112178"/>
            <a:ext cx="6920267" cy="696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a:defRPr sz="5700"/>
            </a:lvl1pPr>
          </a:lstStyle>
          <a:p>
            <a:r>
              <a:rPr sz="2138" b="1" dirty="0">
                <a:solidFill>
                  <a:srgbClr val="7030A0"/>
                </a:solidFill>
              </a:rPr>
              <a:t>PRIMA provides an enormous leap in sensitivity, enabled by decades of NASA technology investment</a:t>
            </a:r>
          </a:p>
        </p:txBody>
      </p:sp>
      <p:pic>
        <p:nvPicPr>
          <p:cNvPr id="722" name="vert_lockup_white_color.png" descr="vert_lockup_white_color.png"/>
          <p:cNvPicPr>
            <a:picLocks noChangeAspect="1"/>
          </p:cNvPicPr>
          <p:nvPr/>
        </p:nvPicPr>
        <p:blipFill>
          <a:blip r:embed="rId3"/>
          <a:stretch>
            <a:fillRect/>
          </a:stretch>
        </p:blipFill>
        <p:spPr>
          <a:xfrm>
            <a:off x="-398822" y="-79400"/>
            <a:ext cx="2999594" cy="2999594"/>
          </a:xfrm>
          <a:prstGeom prst="rect">
            <a:avLst/>
          </a:prstGeom>
          <a:ln w="12700">
            <a:miter lim="400000"/>
          </a:ln>
        </p:spPr>
      </p:pic>
      <p:sp>
        <p:nvSpPr>
          <p:cNvPr id="723" name="PRIMA’s 1.8m aperture will be crygenically cooled to 4.5 K"/>
          <p:cNvSpPr txBox="1"/>
          <p:nvPr/>
        </p:nvSpPr>
        <p:spPr>
          <a:xfrm>
            <a:off x="2223734" y="936211"/>
            <a:ext cx="6588564" cy="1192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a:defRPr sz="5000"/>
            </a:lvl1pPr>
          </a:lstStyle>
          <a:p>
            <a:r>
              <a:rPr sz="1875" dirty="0"/>
              <a:t>PRIMA’s 1.8m aperture will be cry</a:t>
            </a:r>
            <a:r>
              <a:rPr lang="en-US" sz="1875" dirty="0"/>
              <a:t>o</a:t>
            </a:r>
            <a:r>
              <a:rPr sz="1875" dirty="0"/>
              <a:t>genically cooled to 4.5 K</a:t>
            </a:r>
            <a:r>
              <a:rPr lang="en-US" sz="1875" dirty="0"/>
              <a:t>. PRIMA maximizes the science return from a cooled aperture by using microwave kinetic inductance detectors (MKIDs) to reach background-limited sensitivities </a:t>
            </a:r>
            <a:r>
              <a:rPr sz="1875" dirty="0"/>
              <a:t> </a:t>
            </a:r>
          </a:p>
        </p:txBody>
      </p:sp>
      <p:sp>
        <p:nvSpPr>
          <p:cNvPr id="724" name="PRIMA maximizes the science return from a cooled aperture by using microwave kinetic inductance detectors (MKIDs) to reach background-limited sensitivities"/>
          <p:cNvSpPr txBox="1"/>
          <p:nvPr/>
        </p:nvSpPr>
        <p:spPr>
          <a:xfrm>
            <a:off x="2471356" y="1628427"/>
            <a:ext cx="6226392"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a:lvl1pPr>
          </a:lstStyle>
          <a:p>
            <a:endParaRPr sz="1875" dirty="0"/>
          </a:p>
        </p:txBody>
      </p:sp>
      <p:sp>
        <p:nvSpPr>
          <p:cNvPr id="725" name="10X…"/>
          <p:cNvSpPr txBox="1"/>
          <p:nvPr/>
        </p:nvSpPr>
        <p:spPr>
          <a:xfrm>
            <a:off x="2368215" y="2357221"/>
            <a:ext cx="7052357" cy="2865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lstStyle/>
          <a:p>
            <a:pPr algn="just" defTabSz="171450">
              <a:lnSpc>
                <a:spcPct val="90000"/>
              </a:lnSpc>
              <a:defRPr sz="15000">
                <a:latin typeface="Impact"/>
                <a:ea typeface="Impact"/>
                <a:cs typeface="Impact"/>
                <a:sym typeface="Impact"/>
              </a:defRPr>
            </a:pPr>
            <a:r>
              <a:rPr sz="5625" dirty="0"/>
              <a:t>10</a:t>
            </a:r>
            <a:r>
              <a:rPr sz="5625" dirty="0">
                <a:latin typeface="Helvetica Neue" panose="02000503000000020004" pitchFamily="2" charset="0"/>
                <a:ea typeface="Helvetica Neue" panose="02000503000000020004" pitchFamily="2" charset="0"/>
                <a:cs typeface="Helvetica Neue" panose="02000503000000020004" pitchFamily="2" charset="0"/>
                <a:sym typeface="Futura"/>
              </a:rPr>
              <a:t>X</a:t>
            </a:r>
            <a:r>
              <a:rPr sz="5625" dirty="0"/>
              <a:t>  </a:t>
            </a:r>
          </a:p>
          <a:p>
            <a:pPr algn="just" defTabSz="171450">
              <a:lnSpc>
                <a:spcPct val="90000"/>
              </a:lnSpc>
              <a:spcBef>
                <a:spcPts val="413"/>
              </a:spcBef>
              <a:defRPr sz="15000">
                <a:latin typeface="Impact"/>
                <a:ea typeface="Impact"/>
                <a:cs typeface="Impact"/>
                <a:sym typeface="Impact"/>
              </a:defRPr>
            </a:pPr>
            <a:r>
              <a:rPr sz="5625" dirty="0"/>
              <a:t>30</a:t>
            </a:r>
            <a:r>
              <a:rPr sz="5625" dirty="0">
                <a:latin typeface="Helvetica Neue" panose="02000503000000020004" pitchFamily="2" charset="0"/>
                <a:ea typeface="Helvetica Neue" panose="02000503000000020004" pitchFamily="2" charset="0"/>
                <a:cs typeface="Helvetica Neue" panose="02000503000000020004" pitchFamily="2" charset="0"/>
                <a:sym typeface="Futura"/>
              </a:rPr>
              <a:t>X</a:t>
            </a:r>
            <a:r>
              <a:rPr sz="5625" dirty="0"/>
              <a:t> </a:t>
            </a:r>
          </a:p>
          <a:p>
            <a:pPr defTabSz="171450">
              <a:spcBef>
                <a:spcPts val="413"/>
              </a:spcBef>
              <a:defRPr sz="15000">
                <a:latin typeface="Impact"/>
                <a:ea typeface="Impact"/>
                <a:cs typeface="Impact"/>
                <a:sym typeface="Impact"/>
              </a:defRPr>
            </a:pPr>
            <a:r>
              <a:rPr sz="5625" dirty="0"/>
              <a:t>100,000</a:t>
            </a:r>
            <a:r>
              <a:rPr sz="5625" dirty="0">
                <a:latin typeface="Helvetica Neue" panose="02000503000000020004" pitchFamily="2" charset="0"/>
                <a:ea typeface="Helvetica Neue" panose="02000503000000020004" pitchFamily="2" charset="0"/>
                <a:cs typeface="Helvetica Neue" panose="02000503000000020004" pitchFamily="2" charset="0"/>
                <a:sym typeface="Futura"/>
              </a:rPr>
              <a:t>X</a:t>
            </a:r>
          </a:p>
        </p:txBody>
      </p:sp>
      <p:pic>
        <p:nvPicPr>
          <p:cNvPr id="726" name="PRIMA_inspace_FINAL2_med.png" descr="PRIMA_inspace_FINAL2_med.png"/>
          <p:cNvPicPr>
            <a:picLocks noChangeAspect="1"/>
          </p:cNvPicPr>
          <p:nvPr/>
        </p:nvPicPr>
        <p:blipFill>
          <a:blip r:embed="rId4"/>
          <a:stretch>
            <a:fillRect/>
          </a:stretch>
        </p:blipFill>
        <p:spPr>
          <a:xfrm>
            <a:off x="6698050" y="2403939"/>
            <a:ext cx="1999698" cy="1736675"/>
          </a:xfrm>
          <a:prstGeom prst="rect">
            <a:avLst/>
          </a:prstGeom>
          <a:ln w="12700">
            <a:miter lim="400000"/>
          </a:ln>
          <a:effectLst>
            <a:outerShdw blurRad="63500" dist="25400" dir="5400000" rotWithShape="0">
              <a:srgbClr val="FFFFFF">
                <a:alpha val="50000"/>
              </a:srgbClr>
            </a:outerShdw>
          </a:effectLst>
        </p:spPr>
      </p:pic>
      <p:sp>
        <p:nvSpPr>
          <p:cNvPr id="2" name="PRIMA’s 1.8m aperture will be crygenically cooled to 4.5 K">
            <a:extLst>
              <a:ext uri="{FF2B5EF4-FFF2-40B4-BE49-F238E27FC236}">
                <a16:creationId xmlns:a16="http://schemas.microsoft.com/office/drawing/2014/main" id="{C275C990-A014-893B-FC4F-C553DDAA4C6E}"/>
              </a:ext>
            </a:extLst>
          </p:cNvPr>
          <p:cNvSpPr txBox="1"/>
          <p:nvPr/>
        </p:nvSpPr>
        <p:spPr>
          <a:xfrm>
            <a:off x="3684168" y="2456030"/>
            <a:ext cx="1999698" cy="684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a:defRPr sz="5000"/>
            </a:lvl1pPr>
          </a:lstStyle>
          <a:p>
            <a:r>
              <a:rPr lang="en-US" sz="1400" dirty="0"/>
              <a:t>Higher spectral resolution than JWST in the mid-IR</a:t>
            </a:r>
            <a:endParaRPr sz="1400" dirty="0"/>
          </a:p>
        </p:txBody>
      </p:sp>
      <p:sp>
        <p:nvSpPr>
          <p:cNvPr id="3" name="PRIMA’s 1.8m aperture will be crygenically cooled to 4.5 K">
            <a:extLst>
              <a:ext uri="{FF2B5EF4-FFF2-40B4-BE49-F238E27FC236}">
                <a16:creationId xmlns:a16="http://schemas.microsoft.com/office/drawing/2014/main" id="{34582B6C-001D-1D48-466A-40C836B96089}"/>
              </a:ext>
            </a:extLst>
          </p:cNvPr>
          <p:cNvSpPr txBox="1"/>
          <p:nvPr/>
        </p:nvSpPr>
        <p:spPr>
          <a:xfrm>
            <a:off x="3710712" y="3174520"/>
            <a:ext cx="1999698" cy="684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a:defRPr sz="5000"/>
            </a:lvl1pPr>
          </a:lstStyle>
          <a:p>
            <a:r>
              <a:rPr lang="en-US" sz="1400" dirty="0"/>
              <a:t>More sensitive than Herschel for point sources</a:t>
            </a:r>
            <a:endParaRPr sz="1400" dirty="0"/>
          </a:p>
        </p:txBody>
      </p:sp>
      <p:sp>
        <p:nvSpPr>
          <p:cNvPr id="4" name="PRIMA’s 1.8m aperture will be crygenically cooled to 4.5 K">
            <a:extLst>
              <a:ext uri="{FF2B5EF4-FFF2-40B4-BE49-F238E27FC236}">
                <a16:creationId xmlns:a16="http://schemas.microsoft.com/office/drawing/2014/main" id="{07177FDA-3426-ECBE-934E-B17DBC44A055}"/>
              </a:ext>
            </a:extLst>
          </p:cNvPr>
          <p:cNvSpPr txBox="1"/>
          <p:nvPr/>
        </p:nvSpPr>
        <p:spPr>
          <a:xfrm>
            <a:off x="5282690" y="3995200"/>
            <a:ext cx="2304114" cy="900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a:defRPr sz="5000"/>
            </a:lvl1pPr>
          </a:lstStyle>
          <a:p>
            <a:r>
              <a:rPr lang="en-US" sz="1400" dirty="0"/>
              <a:t>Faster mapping speed for imaging and wideband spectroscopy vs. previous far-IR missions</a:t>
            </a:r>
            <a:endParaRPr sz="1400"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Rectangle 1">
            <a:extLst>
              <a:ext uri="{FF2B5EF4-FFF2-40B4-BE49-F238E27FC236}">
                <a16:creationId xmlns:a16="http://schemas.microsoft.com/office/drawing/2014/main" id="{2FCCACCB-8566-1971-A6A5-4984D26C51AB}"/>
              </a:ext>
            </a:extLst>
          </p:cNvPr>
          <p:cNvSpPr/>
          <p:nvPr/>
        </p:nvSpPr>
        <p:spPr>
          <a:xfrm>
            <a:off x="-48597" y="249882"/>
            <a:ext cx="9201651" cy="495586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Google Shape;131;p4"/>
          <p:cNvSpPr/>
          <p:nvPr/>
        </p:nvSpPr>
        <p:spPr>
          <a:xfrm>
            <a:off x="3111689" y="3490416"/>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34" name="Google Shape;134;p4" descr="A diagram of different types of matter&#10;&#10;Description automatically generated"/>
          <p:cNvPicPr preferRelativeResize="0">
            <a:picLocks noChangeAspect="1"/>
          </p:cNvPicPr>
          <p:nvPr/>
        </p:nvPicPr>
        <p:blipFill rotWithShape="1">
          <a:blip r:embed="rId3">
            <a:alphaModFix/>
          </a:blip>
          <a:srcRect l="1143" r="2108"/>
          <a:stretch>
            <a:fillRect/>
          </a:stretch>
        </p:blipFill>
        <p:spPr>
          <a:xfrm>
            <a:off x="-57650" y="581447"/>
            <a:ext cx="9242973" cy="4467012"/>
          </a:xfrm>
          <a:prstGeom prst="rect">
            <a:avLst/>
          </a:prstGeom>
          <a:noFill/>
          <a:ln>
            <a:noFill/>
          </a:ln>
        </p:spPr>
      </p:pic>
      <p:sp>
        <p:nvSpPr>
          <p:cNvPr id="132" name="Google Shape;132;p4"/>
          <p:cNvSpPr txBox="1">
            <a:spLocks noGrp="1"/>
          </p:cNvSpPr>
          <p:nvPr>
            <p:ph type="title"/>
          </p:nvPr>
        </p:nvSpPr>
        <p:spPr>
          <a:xfrm>
            <a:off x="0" y="318906"/>
            <a:ext cx="3797489" cy="313254"/>
          </a:xfrm>
          <a:prstGeom prst="rect">
            <a:avLst/>
          </a:prstGeom>
          <a:noFill/>
          <a:ln>
            <a:noFill/>
          </a:ln>
        </p:spPr>
        <p:txBody>
          <a:bodyPr spcFirstLastPara="1" vert="horz" wrap="square" lIns="68569" tIns="34275" rIns="68569" bIns="34275" rtlCol="0" anchor="ctr" anchorCtr="0">
            <a:noAutofit/>
          </a:bodyPr>
          <a:lstStyle/>
          <a:p>
            <a:pPr rtl="0">
              <a:buSzPts val="2200"/>
            </a:pPr>
            <a:r>
              <a:rPr lang="en-US" sz="2400" b="1" dirty="0"/>
              <a:t>PRIMA PI science</a:t>
            </a:r>
            <a:endParaRPr sz="24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196" name="Rectangle"/>
          <p:cNvSpPr/>
          <p:nvPr/>
        </p:nvSpPr>
        <p:spPr>
          <a:xfrm>
            <a:off x="7262585" y="-187120"/>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197" name="Screenshot 2023-08-15 at 1.46.59 PM.png" descr="Screenshot 2023-08-15 at 1.46.59 PM.png"/>
          <p:cNvPicPr>
            <a:picLocks noChangeAspect="1"/>
          </p:cNvPicPr>
          <p:nvPr/>
        </p:nvPicPr>
        <p:blipFill>
          <a:blip r:embed="rId4"/>
          <a:srcRect l="476" t="18760" r="82520"/>
          <a:stretch>
            <a:fillRect/>
          </a:stretch>
        </p:blipFill>
        <p:spPr>
          <a:xfrm>
            <a:off x="1595320" y="-63718"/>
            <a:ext cx="1636387" cy="5195614"/>
          </a:xfrm>
          <a:prstGeom prst="rect">
            <a:avLst/>
          </a:prstGeom>
          <a:ln w="12700">
            <a:miter lim="400000"/>
          </a:ln>
        </p:spPr>
      </p:pic>
      <p:pic>
        <p:nvPicPr>
          <p:cNvPr id="198" name="Screenshot 2023-08-18 at 11.31.19 AM.png" descr="Screenshot 2023-08-18 at 11.31.19 AM.png"/>
          <p:cNvPicPr>
            <a:picLocks/>
          </p:cNvPicPr>
          <p:nvPr/>
        </p:nvPicPr>
        <p:blipFill>
          <a:blip r:embed="rId5"/>
          <a:srcRect l="36534" t="76594" b="17893"/>
          <a:stretch>
            <a:fillRect/>
          </a:stretch>
        </p:blipFill>
        <p:spPr>
          <a:xfrm rot="16200000" flipH="1">
            <a:off x="619268" y="2593144"/>
            <a:ext cx="5315763" cy="127187"/>
          </a:xfrm>
          <a:prstGeom prst="rect">
            <a:avLst/>
          </a:prstGeom>
          <a:ln w="12700">
            <a:miter lim="400000"/>
          </a:ln>
        </p:spPr>
      </p:pic>
      <p:sp>
        <p:nvSpPr>
          <p:cNvPr id="199"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200" name="The…"/>
          <p:cNvSpPr txBox="1"/>
          <p:nvPr/>
        </p:nvSpPr>
        <p:spPr>
          <a:xfrm>
            <a:off x="1793708" y="1910512"/>
            <a:ext cx="1466010" cy="2058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201" name="10 μm"/>
          <p:cNvSpPr txBox="1"/>
          <p:nvPr/>
        </p:nvSpPr>
        <p:spPr>
          <a:xfrm>
            <a:off x="3381563" y="51365"/>
            <a:ext cx="455254"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000" b="1">
                <a:solidFill>
                  <a:srgbClr val="000000"/>
                </a:solidFill>
              </a:defRPr>
            </a:lvl1pPr>
          </a:lstStyle>
          <a:p>
            <a:pPr algn="ctr" defTabSz="914377" rtl="0" hangingPunct="0"/>
            <a:r>
              <a:rPr sz="1125">
                <a:latin typeface="Helvetica Neue"/>
                <a:ea typeface="Helvetica Neue"/>
                <a:cs typeface="Helvetica Neue"/>
                <a:sym typeface="Helvetica Neue"/>
              </a:rPr>
              <a:t>10 μm</a:t>
            </a:r>
          </a:p>
        </p:txBody>
      </p:sp>
      <p:sp>
        <p:nvSpPr>
          <p:cNvPr id="202" name="100 μm"/>
          <p:cNvSpPr txBox="1"/>
          <p:nvPr/>
        </p:nvSpPr>
        <p:spPr>
          <a:xfrm>
            <a:off x="3381207" y="3951080"/>
            <a:ext cx="535403"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100 μm</a:t>
            </a:r>
          </a:p>
        </p:txBody>
      </p:sp>
      <p:sp>
        <p:nvSpPr>
          <p:cNvPr id="203" name="20 μm"/>
          <p:cNvSpPr txBox="1"/>
          <p:nvPr/>
        </p:nvSpPr>
        <p:spPr>
          <a:xfrm>
            <a:off x="3381563" y="1190090"/>
            <a:ext cx="455254"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000" b="1">
                <a:solidFill>
                  <a:srgbClr val="000000"/>
                </a:solidFill>
              </a:defRPr>
            </a:lvl1pPr>
          </a:lstStyle>
          <a:p>
            <a:pPr algn="ctr" defTabSz="914377" rtl="0" hangingPunct="0"/>
            <a:r>
              <a:rPr sz="1125">
                <a:latin typeface="Helvetica Neue"/>
                <a:ea typeface="Helvetica Neue"/>
                <a:cs typeface="Helvetica Neue"/>
                <a:sym typeface="Helvetica Neue"/>
              </a:rPr>
              <a:t>20 μm</a:t>
            </a:r>
          </a:p>
        </p:txBody>
      </p:sp>
      <p:sp>
        <p:nvSpPr>
          <p:cNvPr id="204" name="30 μm"/>
          <p:cNvSpPr txBox="1"/>
          <p:nvPr/>
        </p:nvSpPr>
        <p:spPr>
          <a:xfrm>
            <a:off x="3381563" y="1894940"/>
            <a:ext cx="455254"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30 μm</a:t>
            </a:r>
          </a:p>
        </p:txBody>
      </p:sp>
      <p:sp>
        <p:nvSpPr>
          <p:cNvPr id="205" name="40 μm"/>
          <p:cNvSpPr txBox="1"/>
          <p:nvPr/>
        </p:nvSpPr>
        <p:spPr>
          <a:xfrm>
            <a:off x="3381563" y="2380715"/>
            <a:ext cx="455254"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40 μm</a:t>
            </a:r>
          </a:p>
        </p:txBody>
      </p:sp>
      <p:sp>
        <p:nvSpPr>
          <p:cNvPr id="206" name="50 μm"/>
          <p:cNvSpPr txBox="1"/>
          <p:nvPr/>
        </p:nvSpPr>
        <p:spPr>
          <a:xfrm>
            <a:off x="3381563" y="2742665"/>
            <a:ext cx="455254"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50 μm</a:t>
            </a:r>
          </a:p>
        </p:txBody>
      </p:sp>
      <p:pic>
        <p:nvPicPr>
          <p:cNvPr id="208" name="vert_lockup_white_color.png" descr="vert_lockup_white_color.png"/>
          <p:cNvPicPr>
            <a:picLocks noChangeAspect="1"/>
          </p:cNvPicPr>
          <p:nvPr/>
        </p:nvPicPr>
        <p:blipFill>
          <a:blip r:embed="rId6"/>
          <a:stretch>
            <a:fillRect/>
          </a:stretch>
        </p:blipFill>
        <p:spPr>
          <a:xfrm>
            <a:off x="-398822" y="-79400"/>
            <a:ext cx="2999594" cy="2999594"/>
          </a:xfrm>
          <a:prstGeom prst="rect">
            <a:avLst/>
          </a:prstGeom>
          <a:ln w="12700">
            <a:miter lim="400000"/>
          </a:ln>
        </p:spPr>
      </p:pic>
      <p:sp>
        <p:nvSpPr>
          <p:cNvPr id="2" name="PRIMA’s 1.8m aperture will be crygenically cooled to 4.5 K">
            <a:extLst>
              <a:ext uri="{FF2B5EF4-FFF2-40B4-BE49-F238E27FC236}">
                <a16:creationId xmlns:a16="http://schemas.microsoft.com/office/drawing/2014/main" id="{8C58E984-52DD-89B1-F4C2-DC0EF8DEDFA8}"/>
              </a:ext>
            </a:extLst>
          </p:cNvPr>
          <p:cNvSpPr txBox="1"/>
          <p:nvPr/>
        </p:nvSpPr>
        <p:spPr>
          <a:xfrm>
            <a:off x="7548680" y="2848463"/>
            <a:ext cx="1583134" cy="900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a:defRPr sz="5000"/>
            </a:lvl1pPr>
          </a:lstStyle>
          <a:p>
            <a:r>
              <a:rPr lang="en-US" sz="1400" dirty="0"/>
              <a:t>50% of light ever emitted by stars is re-processed by dust!</a:t>
            </a:r>
            <a:endParaRPr sz="14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225" name="Rectangle"/>
          <p:cNvSpPr/>
          <p:nvPr/>
        </p:nvSpPr>
        <p:spPr>
          <a:xfrm>
            <a:off x="3266660" y="-4194"/>
            <a:ext cx="1000125" cy="5132838"/>
          </a:xfrm>
          <a:prstGeom prst="rect">
            <a:avLst/>
          </a:prstGeom>
          <a:solidFill>
            <a:srgbClr val="3535A8">
              <a:alpha val="5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226" name="Screenshot 2023-08-15 at 8.54.11 PM.png" descr="Screenshot 2023-08-15 at 8.54.11 PM.png"/>
          <p:cNvPicPr>
            <a:picLocks noChangeAspect="1"/>
          </p:cNvPicPr>
          <p:nvPr/>
        </p:nvPicPr>
        <p:blipFill>
          <a:blip r:embed="rId4"/>
          <a:srcRect l="14194" t="20041" r="8496" b="10114"/>
          <a:stretch>
            <a:fillRect/>
          </a:stretch>
        </p:blipFill>
        <p:spPr>
          <a:xfrm>
            <a:off x="3504655" y="565894"/>
            <a:ext cx="618989" cy="61898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5" y="0"/>
                  <a:pt x="9837" y="0"/>
                </a:cubicBezTo>
                <a:close/>
              </a:path>
            </a:pathLst>
          </a:custGeom>
          <a:ln w="12700">
            <a:miter lim="400000"/>
          </a:ln>
        </p:spPr>
      </p:pic>
      <p:sp>
        <p:nvSpPr>
          <p:cNvPr id="227" name="75% of PRIMA observing time is dedicated to GO science"/>
          <p:cNvSpPr txBox="1"/>
          <p:nvPr/>
        </p:nvSpPr>
        <p:spPr>
          <a:xfrm>
            <a:off x="3406905" y="1895689"/>
            <a:ext cx="791926" cy="1250342"/>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75% of PRIMA observing time is dedicated to GO science</a:t>
            </a:r>
          </a:p>
        </p:txBody>
      </p:sp>
      <p:sp>
        <p:nvSpPr>
          <p:cNvPr id="228" name="GO Science"/>
          <p:cNvSpPr txBox="1"/>
          <p:nvPr/>
        </p:nvSpPr>
        <p:spPr>
          <a:xfrm>
            <a:off x="3396310" y="69304"/>
            <a:ext cx="791926" cy="176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GO Science</a:t>
            </a:r>
          </a:p>
        </p:txBody>
      </p:sp>
      <p:pic>
        <p:nvPicPr>
          <p:cNvPr id="229" name="Screenshot 2023-08-15 at 1.46.59 PM.png" descr="Screenshot 2023-08-15 at 1.46.59 PM.png"/>
          <p:cNvPicPr>
            <a:picLocks noChangeAspect="1"/>
          </p:cNvPicPr>
          <p:nvPr/>
        </p:nvPicPr>
        <p:blipFill>
          <a:blip r:embed="rId5"/>
          <a:srcRect l="476" t="18760" r="82520"/>
          <a:stretch>
            <a:fillRect/>
          </a:stretch>
        </p:blipFill>
        <p:spPr>
          <a:xfrm>
            <a:off x="1595320" y="-63718"/>
            <a:ext cx="1636387" cy="5195614"/>
          </a:xfrm>
          <a:prstGeom prst="rect">
            <a:avLst/>
          </a:prstGeom>
          <a:ln w="12700">
            <a:miter lim="400000"/>
          </a:ln>
        </p:spPr>
      </p:pic>
      <p:pic>
        <p:nvPicPr>
          <p:cNvPr id="230" name="Screenshot 2023-08-18 at 11.31.19 AM.png" descr="Screenshot 2023-08-18 at 11.31.19 AM.png"/>
          <p:cNvPicPr>
            <a:picLocks/>
          </p:cNvPicPr>
          <p:nvPr/>
        </p:nvPicPr>
        <p:blipFill>
          <a:blip r:embed="rId6"/>
          <a:srcRect l="36534" t="76594" b="17893"/>
          <a:stretch>
            <a:fillRect/>
          </a:stretch>
        </p:blipFill>
        <p:spPr>
          <a:xfrm rot="16200000" flipH="1">
            <a:off x="619268" y="2593144"/>
            <a:ext cx="5315763" cy="127187"/>
          </a:xfrm>
          <a:prstGeom prst="rect">
            <a:avLst/>
          </a:prstGeom>
          <a:ln w="12700">
            <a:miter lim="400000"/>
          </a:ln>
        </p:spPr>
      </p:pic>
      <p:sp>
        <p:nvSpPr>
          <p:cNvPr id="231"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232" name="The…"/>
          <p:cNvSpPr txBox="1"/>
          <p:nvPr/>
        </p:nvSpPr>
        <p:spPr>
          <a:xfrm>
            <a:off x="1793708" y="1910512"/>
            <a:ext cx="1466010" cy="2058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233" name="There are currently no operating or planned far-infrared missions"/>
          <p:cNvSpPr txBox="1"/>
          <p:nvPr/>
        </p:nvSpPr>
        <p:spPr>
          <a:xfrm>
            <a:off x="3427991" y="3488891"/>
            <a:ext cx="812783" cy="1245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914377" rtl="0" hangingPunct="0">
              <a:defRPr sz="2900" b="1"/>
            </a:pPr>
            <a:r>
              <a:rPr sz="1088" b="1">
                <a:solidFill>
                  <a:srgbClr val="FFFFFF"/>
                </a:solidFill>
                <a:latin typeface="Helvetica Neue"/>
                <a:ea typeface="Helvetica Neue"/>
                <a:cs typeface="Helvetica Neue"/>
                <a:sym typeface="Helvetica Neue"/>
              </a:rPr>
              <a:t>There are currently </a:t>
            </a:r>
            <a:r>
              <a:rPr sz="1313" b="1">
                <a:solidFill>
                  <a:srgbClr val="FFFFFF"/>
                </a:solidFill>
                <a:latin typeface="Helvetica Neue"/>
                <a:ea typeface="Helvetica Neue"/>
                <a:cs typeface="Helvetica Neue"/>
                <a:sym typeface="Helvetica Neue"/>
              </a:rPr>
              <a:t>no</a:t>
            </a:r>
            <a:r>
              <a:rPr sz="1088" b="1">
                <a:solidFill>
                  <a:srgbClr val="FFFFFF"/>
                </a:solidFill>
                <a:latin typeface="Helvetica Neue"/>
                <a:ea typeface="Helvetica Neue"/>
                <a:cs typeface="Helvetica Neue"/>
                <a:sym typeface="Helvetica Neue"/>
              </a:rPr>
              <a:t> operating or planned far-infrared missions</a:t>
            </a:r>
          </a:p>
        </p:txBody>
      </p:sp>
      <p:pic>
        <p:nvPicPr>
          <p:cNvPr id="235" name="vert_lockup_white_color.png" descr="vert_lockup_white_color.png"/>
          <p:cNvPicPr>
            <a:picLocks noChangeAspect="1"/>
          </p:cNvPicPr>
          <p:nvPr/>
        </p:nvPicPr>
        <p:blipFill>
          <a:blip r:embed="rId7"/>
          <a:stretch>
            <a:fillRect/>
          </a:stretch>
        </p:blipFill>
        <p:spPr>
          <a:xfrm>
            <a:off x="-398822" y="-79400"/>
            <a:ext cx="2999594" cy="2999594"/>
          </a:xfrm>
          <a:prstGeom prst="rect">
            <a:avLst/>
          </a:prstGeom>
          <a:ln w="12700">
            <a:miter lim="400000"/>
          </a:ln>
        </p:spPr>
      </p:pic>
      <p:sp>
        <p:nvSpPr>
          <p:cNvPr id="2" name="Rectangle">
            <a:extLst>
              <a:ext uri="{FF2B5EF4-FFF2-40B4-BE49-F238E27FC236}">
                <a16:creationId xmlns:a16="http://schemas.microsoft.com/office/drawing/2014/main" id="{3D911C25-A772-B68C-B517-DC2C8E60A1D6}"/>
              </a:ext>
            </a:extLst>
          </p:cNvPr>
          <p:cNvSpPr/>
          <p:nvPr/>
        </p:nvSpPr>
        <p:spPr>
          <a:xfrm>
            <a:off x="7262585" y="-187120"/>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257" name="Rectangle"/>
          <p:cNvSpPr/>
          <p:nvPr/>
        </p:nvSpPr>
        <p:spPr>
          <a:xfrm>
            <a:off x="4264933" y="-4194"/>
            <a:ext cx="1000125" cy="5132838"/>
          </a:xfrm>
          <a:prstGeom prst="rect">
            <a:avLst/>
          </a:prstGeom>
          <a:solidFill>
            <a:srgbClr val="7F3896">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258" name="Screenshot 2023-08-15 at 3.49.42 PM.png" descr="Screenshot 2023-08-15 at 3.49.42 PM.png"/>
          <p:cNvPicPr>
            <a:picLocks noChangeAspect="1"/>
          </p:cNvPicPr>
          <p:nvPr/>
        </p:nvPicPr>
        <p:blipFill>
          <a:blip r:embed="rId4"/>
          <a:srcRect l="39489" t="19211" r="50581" b="70784"/>
          <a:stretch>
            <a:fillRect/>
          </a:stretch>
        </p:blipFill>
        <p:spPr>
          <a:xfrm>
            <a:off x="4397010" y="539800"/>
            <a:ext cx="657710" cy="652122"/>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7"/>
                  <a:pt x="2881" y="3017"/>
                </a:cubicBezTo>
                <a:cubicBezTo>
                  <a:pt x="-961" y="7039"/>
                  <a:pt x="-961" y="13557"/>
                  <a:pt x="2881" y="17579"/>
                </a:cubicBezTo>
                <a:cubicBezTo>
                  <a:pt x="6723" y="21600"/>
                  <a:pt x="12955" y="21600"/>
                  <a:pt x="16797" y="17579"/>
                </a:cubicBezTo>
                <a:cubicBezTo>
                  <a:pt x="20639" y="13557"/>
                  <a:pt x="20639" y="7039"/>
                  <a:pt x="16797" y="3017"/>
                </a:cubicBezTo>
                <a:cubicBezTo>
                  <a:pt x="14876" y="1007"/>
                  <a:pt x="12355" y="0"/>
                  <a:pt x="9837" y="0"/>
                </a:cubicBezTo>
                <a:close/>
              </a:path>
            </a:pathLst>
          </a:custGeom>
          <a:ln w="12700">
            <a:miter lim="400000"/>
          </a:ln>
        </p:spPr>
      </p:pic>
      <p:sp>
        <p:nvSpPr>
          <p:cNvPr id="259" name="Planet Formation"/>
          <p:cNvSpPr txBox="1"/>
          <p:nvPr/>
        </p:nvSpPr>
        <p:spPr>
          <a:xfrm>
            <a:off x="4333300" y="57205"/>
            <a:ext cx="791926" cy="315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Planet Formation</a:t>
            </a:r>
          </a:p>
        </p:txBody>
      </p:sp>
      <p:sp>
        <p:nvSpPr>
          <p:cNvPr id="260" name="Far-infrared tracers of the complete water reservoir in disks are the missing key to understand the origins of planets"/>
          <p:cNvSpPr txBox="1"/>
          <p:nvPr/>
        </p:nvSpPr>
        <p:spPr>
          <a:xfrm>
            <a:off x="4342916" y="3466343"/>
            <a:ext cx="846864" cy="1423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Far-infrared tracers of the complete water reservoir in disks are the missing key to understand the origins of planets</a:t>
            </a:r>
          </a:p>
        </p:txBody>
      </p:sp>
      <p:sp>
        <p:nvSpPr>
          <p:cNvPr id="261" name="Rectangle"/>
          <p:cNvSpPr/>
          <p:nvPr/>
        </p:nvSpPr>
        <p:spPr>
          <a:xfrm>
            <a:off x="3266660" y="-4194"/>
            <a:ext cx="1000125" cy="5132838"/>
          </a:xfrm>
          <a:prstGeom prst="rect">
            <a:avLst/>
          </a:prstGeom>
          <a:solidFill>
            <a:srgbClr val="3535A8">
              <a:alpha val="5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262" name="Screenshot 2023-08-15 at 8.54.11 PM.png" descr="Screenshot 2023-08-15 at 8.54.11 PM.png"/>
          <p:cNvPicPr>
            <a:picLocks noChangeAspect="1"/>
          </p:cNvPicPr>
          <p:nvPr/>
        </p:nvPicPr>
        <p:blipFill>
          <a:blip r:embed="rId5"/>
          <a:srcRect l="14194" t="20041" r="8496" b="10114"/>
          <a:stretch>
            <a:fillRect/>
          </a:stretch>
        </p:blipFill>
        <p:spPr>
          <a:xfrm>
            <a:off x="3504655" y="565894"/>
            <a:ext cx="618989" cy="61898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5" y="0"/>
                  <a:pt x="9837" y="0"/>
                </a:cubicBezTo>
                <a:close/>
              </a:path>
            </a:pathLst>
          </a:custGeom>
          <a:ln w="12700">
            <a:miter lim="400000"/>
          </a:ln>
        </p:spPr>
      </p:pic>
      <p:sp>
        <p:nvSpPr>
          <p:cNvPr id="263" name="75% of PRIMA observing time is dedicated to GO science"/>
          <p:cNvSpPr txBox="1"/>
          <p:nvPr/>
        </p:nvSpPr>
        <p:spPr>
          <a:xfrm>
            <a:off x="3406905" y="1895689"/>
            <a:ext cx="791926" cy="1250342"/>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75% of PRIMA observing time is dedicated to GO science</a:t>
            </a:r>
          </a:p>
        </p:txBody>
      </p:sp>
      <p:sp>
        <p:nvSpPr>
          <p:cNvPr id="264" name="GO Science"/>
          <p:cNvSpPr txBox="1"/>
          <p:nvPr/>
        </p:nvSpPr>
        <p:spPr>
          <a:xfrm>
            <a:off x="3396310" y="69304"/>
            <a:ext cx="791926" cy="176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GO Science</a:t>
            </a:r>
          </a:p>
        </p:txBody>
      </p:sp>
      <p:pic>
        <p:nvPicPr>
          <p:cNvPr id="265" name="Screenshot 2023-08-15 at 1.46.59 PM.png" descr="Screenshot 2023-08-15 at 1.46.59 PM.png"/>
          <p:cNvPicPr>
            <a:picLocks noChangeAspect="1"/>
          </p:cNvPicPr>
          <p:nvPr/>
        </p:nvPicPr>
        <p:blipFill>
          <a:blip r:embed="rId6"/>
          <a:srcRect l="476" t="18760" r="82520"/>
          <a:stretch>
            <a:fillRect/>
          </a:stretch>
        </p:blipFill>
        <p:spPr>
          <a:xfrm>
            <a:off x="1595320" y="-63718"/>
            <a:ext cx="1636387" cy="5195614"/>
          </a:xfrm>
          <a:prstGeom prst="rect">
            <a:avLst/>
          </a:prstGeom>
          <a:ln w="12700">
            <a:miter lim="400000"/>
          </a:ln>
        </p:spPr>
      </p:pic>
      <p:pic>
        <p:nvPicPr>
          <p:cNvPr id="266" name="Screenshot 2023-08-18 at 11.31.19 AM.png" descr="Screenshot 2023-08-18 at 11.31.19 AM.png"/>
          <p:cNvPicPr>
            <a:picLocks/>
          </p:cNvPicPr>
          <p:nvPr/>
        </p:nvPicPr>
        <p:blipFill>
          <a:blip r:embed="rId7"/>
          <a:srcRect l="36534" t="76594" b="17893"/>
          <a:stretch>
            <a:fillRect/>
          </a:stretch>
        </p:blipFill>
        <p:spPr>
          <a:xfrm rot="16200000" flipH="1">
            <a:off x="619268" y="2593144"/>
            <a:ext cx="5315763" cy="127187"/>
          </a:xfrm>
          <a:prstGeom prst="rect">
            <a:avLst/>
          </a:prstGeom>
          <a:ln w="12700">
            <a:miter lim="400000"/>
          </a:ln>
        </p:spPr>
      </p:pic>
      <p:sp>
        <p:nvSpPr>
          <p:cNvPr id="267"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268" name="The…"/>
          <p:cNvSpPr txBox="1"/>
          <p:nvPr/>
        </p:nvSpPr>
        <p:spPr>
          <a:xfrm>
            <a:off x="1793708" y="1910512"/>
            <a:ext cx="1466010" cy="2058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269" name="PRIMA measures cool water (T &lt; 150 K) only seen in the far infrared"/>
          <p:cNvSpPr txBox="1"/>
          <p:nvPr/>
        </p:nvSpPr>
        <p:spPr>
          <a:xfrm>
            <a:off x="4337861" y="1889918"/>
            <a:ext cx="835508" cy="1261884"/>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914377" rtl="0" hangingPunct="0">
              <a:defRPr sz="3000" b="1"/>
            </a:pPr>
            <a:r>
              <a:rPr sz="1125" b="1">
                <a:solidFill>
                  <a:srgbClr val="FFFFFF"/>
                </a:solidFill>
                <a:latin typeface="Helvetica Neue"/>
                <a:ea typeface="Helvetica Neue"/>
                <a:cs typeface="Helvetica Neue"/>
                <a:sym typeface="Helvetica Neue"/>
              </a:rPr>
              <a:t>PRIMA measures cool water (T &lt; 150 K) </a:t>
            </a:r>
            <a:r>
              <a:rPr sz="1200" b="1">
                <a:solidFill>
                  <a:srgbClr val="FFFFFF"/>
                </a:solidFill>
                <a:latin typeface="Helvetica Neue"/>
                <a:ea typeface="Helvetica Neue"/>
                <a:cs typeface="Helvetica Neue"/>
                <a:sym typeface="Helvetica Neue"/>
              </a:rPr>
              <a:t>only</a:t>
            </a:r>
            <a:r>
              <a:rPr sz="1125" b="1">
                <a:solidFill>
                  <a:srgbClr val="FFFFFF"/>
                </a:solidFill>
                <a:latin typeface="Helvetica Neue"/>
                <a:ea typeface="Helvetica Neue"/>
                <a:cs typeface="Helvetica Neue"/>
                <a:sym typeface="Helvetica Neue"/>
              </a:rPr>
              <a:t> seen in the far infrared</a:t>
            </a:r>
          </a:p>
        </p:txBody>
      </p:sp>
      <p:sp>
        <p:nvSpPr>
          <p:cNvPr id="270" name="There are currently no operating or planned far-infrared missions"/>
          <p:cNvSpPr txBox="1"/>
          <p:nvPr/>
        </p:nvSpPr>
        <p:spPr>
          <a:xfrm>
            <a:off x="3427991" y="3488891"/>
            <a:ext cx="812783" cy="1245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914377" rtl="0" hangingPunct="0">
              <a:defRPr sz="2900" b="1"/>
            </a:pPr>
            <a:r>
              <a:rPr sz="1088" b="1">
                <a:solidFill>
                  <a:srgbClr val="FFFFFF"/>
                </a:solidFill>
                <a:latin typeface="Helvetica Neue"/>
                <a:ea typeface="Helvetica Neue"/>
                <a:cs typeface="Helvetica Neue"/>
                <a:sym typeface="Helvetica Neue"/>
              </a:rPr>
              <a:t>There are currently </a:t>
            </a:r>
            <a:r>
              <a:rPr sz="1313" b="1">
                <a:solidFill>
                  <a:srgbClr val="FFFFFF"/>
                </a:solidFill>
                <a:latin typeface="Helvetica Neue"/>
                <a:ea typeface="Helvetica Neue"/>
                <a:cs typeface="Helvetica Neue"/>
                <a:sym typeface="Helvetica Neue"/>
              </a:rPr>
              <a:t>no</a:t>
            </a:r>
            <a:r>
              <a:rPr sz="1088" b="1">
                <a:solidFill>
                  <a:srgbClr val="FFFFFF"/>
                </a:solidFill>
                <a:latin typeface="Helvetica Neue"/>
                <a:ea typeface="Helvetica Neue"/>
                <a:cs typeface="Helvetica Neue"/>
                <a:sym typeface="Helvetica Neue"/>
              </a:rPr>
              <a:t> operating or planned far-infrared missions</a:t>
            </a:r>
          </a:p>
        </p:txBody>
      </p:sp>
      <p:pic>
        <p:nvPicPr>
          <p:cNvPr id="272" name="vert_lockup_white_color.png" descr="vert_lockup_white_color.png"/>
          <p:cNvPicPr>
            <a:picLocks noChangeAspect="1"/>
          </p:cNvPicPr>
          <p:nvPr/>
        </p:nvPicPr>
        <p:blipFill>
          <a:blip r:embed="rId8"/>
          <a:stretch>
            <a:fillRect/>
          </a:stretch>
        </p:blipFill>
        <p:spPr>
          <a:xfrm>
            <a:off x="-398822" y="-79400"/>
            <a:ext cx="2999594" cy="2999594"/>
          </a:xfrm>
          <a:prstGeom prst="rect">
            <a:avLst/>
          </a:prstGeom>
          <a:ln w="12700">
            <a:miter lim="400000"/>
          </a:ln>
        </p:spPr>
      </p:pic>
      <p:sp>
        <p:nvSpPr>
          <p:cNvPr id="2" name="Rectangle">
            <a:extLst>
              <a:ext uri="{FF2B5EF4-FFF2-40B4-BE49-F238E27FC236}">
                <a16:creationId xmlns:a16="http://schemas.microsoft.com/office/drawing/2014/main" id="{CAC46D29-418B-9B51-ACC3-EB303E375057}"/>
              </a:ext>
            </a:extLst>
          </p:cNvPr>
          <p:cNvSpPr/>
          <p:nvPr/>
        </p:nvSpPr>
        <p:spPr>
          <a:xfrm>
            <a:off x="7262585" y="-187120"/>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298" name="Rectangle"/>
          <p:cNvSpPr/>
          <p:nvPr/>
        </p:nvSpPr>
        <p:spPr>
          <a:xfrm>
            <a:off x="5268244" y="-4194"/>
            <a:ext cx="1000125" cy="5132838"/>
          </a:xfrm>
          <a:prstGeom prst="rect">
            <a:avLst/>
          </a:prstGeom>
          <a:solidFill>
            <a:srgbClr val="C14665">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00" name="Screenshot 2023-08-15 at 3.49.42 PM.png" descr="Screenshot 2023-08-15 at 3.49.42 PM.png"/>
          <p:cNvPicPr>
            <a:picLocks noChangeAspect="1"/>
          </p:cNvPicPr>
          <p:nvPr/>
        </p:nvPicPr>
        <p:blipFill>
          <a:blip r:embed="rId4"/>
          <a:srcRect l="25833" t="63782" r="64305" b="26199"/>
          <a:stretch>
            <a:fillRect/>
          </a:stretch>
        </p:blipFill>
        <p:spPr>
          <a:xfrm>
            <a:off x="5402598" y="551505"/>
            <a:ext cx="647824" cy="6477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3"/>
                  <a:pt x="2881" y="3014"/>
                </a:cubicBezTo>
                <a:cubicBezTo>
                  <a:pt x="-961" y="7036"/>
                  <a:pt x="-961" y="13557"/>
                  <a:pt x="2881" y="17579"/>
                </a:cubicBezTo>
                <a:cubicBezTo>
                  <a:pt x="6724" y="21600"/>
                  <a:pt x="12954" y="21600"/>
                  <a:pt x="16797" y="17579"/>
                </a:cubicBezTo>
                <a:cubicBezTo>
                  <a:pt x="20639" y="13557"/>
                  <a:pt x="20639" y="7036"/>
                  <a:pt x="16797" y="3014"/>
                </a:cubicBezTo>
                <a:cubicBezTo>
                  <a:pt x="14876" y="1003"/>
                  <a:pt x="12357" y="0"/>
                  <a:pt x="9839" y="0"/>
                </a:cubicBezTo>
                <a:close/>
              </a:path>
            </a:pathLst>
          </a:custGeom>
          <a:ln w="12700">
            <a:miter lim="400000"/>
          </a:ln>
        </p:spPr>
      </p:pic>
      <p:sp>
        <p:nvSpPr>
          <p:cNvPr id="301" name="Rectangle"/>
          <p:cNvSpPr/>
          <p:nvPr/>
        </p:nvSpPr>
        <p:spPr>
          <a:xfrm>
            <a:off x="4264933" y="-4194"/>
            <a:ext cx="1000125" cy="5132838"/>
          </a:xfrm>
          <a:prstGeom prst="rect">
            <a:avLst/>
          </a:prstGeom>
          <a:solidFill>
            <a:srgbClr val="7F3896">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02" name="Screenshot 2023-08-15 at 3.49.42 PM.png" descr="Screenshot 2023-08-15 at 3.49.42 PM.png"/>
          <p:cNvPicPr>
            <a:picLocks noChangeAspect="1"/>
          </p:cNvPicPr>
          <p:nvPr/>
        </p:nvPicPr>
        <p:blipFill>
          <a:blip r:embed="rId4"/>
          <a:srcRect l="39489" t="19211" r="50581" b="70784"/>
          <a:stretch>
            <a:fillRect/>
          </a:stretch>
        </p:blipFill>
        <p:spPr>
          <a:xfrm>
            <a:off x="4397010" y="539800"/>
            <a:ext cx="657710" cy="652122"/>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7"/>
                  <a:pt x="2881" y="3017"/>
                </a:cubicBezTo>
                <a:cubicBezTo>
                  <a:pt x="-961" y="7039"/>
                  <a:pt x="-961" y="13557"/>
                  <a:pt x="2881" y="17579"/>
                </a:cubicBezTo>
                <a:cubicBezTo>
                  <a:pt x="6723" y="21600"/>
                  <a:pt x="12955" y="21600"/>
                  <a:pt x="16797" y="17579"/>
                </a:cubicBezTo>
                <a:cubicBezTo>
                  <a:pt x="20639" y="13557"/>
                  <a:pt x="20639" y="7039"/>
                  <a:pt x="16797" y="3017"/>
                </a:cubicBezTo>
                <a:cubicBezTo>
                  <a:pt x="14876" y="1007"/>
                  <a:pt x="12355" y="0"/>
                  <a:pt x="9837" y="0"/>
                </a:cubicBezTo>
                <a:close/>
              </a:path>
            </a:pathLst>
          </a:custGeom>
          <a:ln w="12700">
            <a:miter lim="400000"/>
          </a:ln>
        </p:spPr>
      </p:pic>
      <p:sp>
        <p:nvSpPr>
          <p:cNvPr id="303" name="Co-evolution of black holes and star formation"/>
          <p:cNvSpPr txBox="1"/>
          <p:nvPr/>
        </p:nvSpPr>
        <p:spPr>
          <a:xfrm>
            <a:off x="5222081" y="45105"/>
            <a:ext cx="1064361"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Co-evolution of black holes and star formation</a:t>
            </a:r>
          </a:p>
        </p:txBody>
      </p:sp>
      <p:sp>
        <p:nvSpPr>
          <p:cNvPr id="304" name="Planet Formation"/>
          <p:cNvSpPr txBox="1"/>
          <p:nvPr/>
        </p:nvSpPr>
        <p:spPr>
          <a:xfrm>
            <a:off x="4333300" y="57205"/>
            <a:ext cx="791926" cy="315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Planet Formation</a:t>
            </a:r>
          </a:p>
        </p:txBody>
      </p:sp>
      <p:sp>
        <p:nvSpPr>
          <p:cNvPr id="305" name="Far-infrared tracers of the complete water reservoir in disks are the missing key to understand the origins of planets"/>
          <p:cNvSpPr txBox="1"/>
          <p:nvPr/>
        </p:nvSpPr>
        <p:spPr>
          <a:xfrm>
            <a:off x="4342916" y="3466343"/>
            <a:ext cx="846864" cy="1423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Far-infrared tracers of the complete water reservoir in disks are the missing key to understand the origins of planets</a:t>
            </a:r>
          </a:p>
        </p:txBody>
      </p:sp>
      <p:sp>
        <p:nvSpPr>
          <p:cNvPr id="306" name="More than half of star formation and black hole growth in the early universe is obscured by dust and only visible in the far-infrared"/>
          <p:cNvSpPr txBox="1"/>
          <p:nvPr/>
        </p:nvSpPr>
        <p:spPr>
          <a:xfrm>
            <a:off x="5303194" y="3466343"/>
            <a:ext cx="909109" cy="1423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More than half of star formation and black hole growth in the early universe is obscured by dust and only visible in the far-infrared</a:t>
            </a:r>
          </a:p>
        </p:txBody>
      </p:sp>
      <p:sp>
        <p:nvSpPr>
          <p:cNvPr id="307" name="Rectangle"/>
          <p:cNvSpPr/>
          <p:nvPr/>
        </p:nvSpPr>
        <p:spPr>
          <a:xfrm>
            <a:off x="3266660" y="-4194"/>
            <a:ext cx="1000125" cy="5132838"/>
          </a:xfrm>
          <a:prstGeom prst="rect">
            <a:avLst/>
          </a:prstGeom>
          <a:solidFill>
            <a:srgbClr val="3535A8">
              <a:alpha val="5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08" name="Screenshot 2023-08-15 at 8.54.11 PM.png" descr="Screenshot 2023-08-15 at 8.54.11 PM.png"/>
          <p:cNvPicPr>
            <a:picLocks noChangeAspect="1"/>
          </p:cNvPicPr>
          <p:nvPr/>
        </p:nvPicPr>
        <p:blipFill>
          <a:blip r:embed="rId5"/>
          <a:srcRect l="14194" t="20041" r="8496" b="10114"/>
          <a:stretch>
            <a:fillRect/>
          </a:stretch>
        </p:blipFill>
        <p:spPr>
          <a:xfrm>
            <a:off x="3504655" y="565894"/>
            <a:ext cx="618989" cy="61898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5" y="0"/>
                  <a:pt x="9837" y="0"/>
                </a:cubicBezTo>
                <a:close/>
              </a:path>
            </a:pathLst>
          </a:custGeom>
          <a:ln w="12700">
            <a:miter lim="400000"/>
          </a:ln>
        </p:spPr>
      </p:pic>
      <p:sp>
        <p:nvSpPr>
          <p:cNvPr id="309" name="75% of PRIMA observing time is dedicated to GO science"/>
          <p:cNvSpPr txBox="1"/>
          <p:nvPr/>
        </p:nvSpPr>
        <p:spPr>
          <a:xfrm>
            <a:off x="3406905" y="1895689"/>
            <a:ext cx="791926" cy="1250342"/>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75% of PRIMA observing time is dedicated to GO science</a:t>
            </a:r>
          </a:p>
        </p:txBody>
      </p:sp>
      <p:sp>
        <p:nvSpPr>
          <p:cNvPr id="310" name="GO Science"/>
          <p:cNvSpPr txBox="1"/>
          <p:nvPr/>
        </p:nvSpPr>
        <p:spPr>
          <a:xfrm>
            <a:off x="3396310" y="69304"/>
            <a:ext cx="791926" cy="176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GO Science</a:t>
            </a:r>
          </a:p>
        </p:txBody>
      </p:sp>
      <p:pic>
        <p:nvPicPr>
          <p:cNvPr id="311" name="Screenshot 2023-08-15 at 1.46.59 PM.png" descr="Screenshot 2023-08-15 at 1.46.59 PM.png"/>
          <p:cNvPicPr>
            <a:picLocks noChangeAspect="1"/>
          </p:cNvPicPr>
          <p:nvPr/>
        </p:nvPicPr>
        <p:blipFill>
          <a:blip r:embed="rId6"/>
          <a:srcRect l="476" t="18760" r="82520"/>
          <a:stretch>
            <a:fillRect/>
          </a:stretch>
        </p:blipFill>
        <p:spPr>
          <a:xfrm>
            <a:off x="1595320" y="-63718"/>
            <a:ext cx="1636387" cy="5195614"/>
          </a:xfrm>
          <a:prstGeom prst="rect">
            <a:avLst/>
          </a:prstGeom>
          <a:ln w="12700">
            <a:miter lim="400000"/>
          </a:ln>
        </p:spPr>
      </p:pic>
      <p:pic>
        <p:nvPicPr>
          <p:cNvPr id="312" name="Screenshot 2023-08-18 at 11.31.19 AM.png" descr="Screenshot 2023-08-18 at 11.31.19 AM.png"/>
          <p:cNvPicPr>
            <a:picLocks/>
          </p:cNvPicPr>
          <p:nvPr/>
        </p:nvPicPr>
        <p:blipFill>
          <a:blip r:embed="rId7"/>
          <a:srcRect l="36534" t="76594" b="17893"/>
          <a:stretch>
            <a:fillRect/>
          </a:stretch>
        </p:blipFill>
        <p:spPr>
          <a:xfrm rot="16200000" flipH="1">
            <a:off x="619268" y="2593144"/>
            <a:ext cx="5315763" cy="127187"/>
          </a:xfrm>
          <a:prstGeom prst="rect">
            <a:avLst/>
          </a:prstGeom>
          <a:ln w="12700">
            <a:miter lim="400000"/>
          </a:ln>
        </p:spPr>
      </p:pic>
      <p:sp>
        <p:nvSpPr>
          <p:cNvPr id="313"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314" name="The…"/>
          <p:cNvSpPr txBox="1"/>
          <p:nvPr/>
        </p:nvSpPr>
        <p:spPr>
          <a:xfrm>
            <a:off x="1793708" y="1910512"/>
            <a:ext cx="1466010" cy="2058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315" name="PRIMA measures cool water (T &lt; 150 K) only seen in the far infrared"/>
          <p:cNvSpPr txBox="1"/>
          <p:nvPr/>
        </p:nvSpPr>
        <p:spPr>
          <a:xfrm>
            <a:off x="4337861" y="1889918"/>
            <a:ext cx="835508" cy="1261884"/>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914377" rtl="0" hangingPunct="0">
              <a:defRPr sz="3000" b="1"/>
            </a:pPr>
            <a:r>
              <a:rPr sz="1125" b="1">
                <a:solidFill>
                  <a:srgbClr val="FFFFFF"/>
                </a:solidFill>
                <a:latin typeface="Helvetica Neue"/>
                <a:ea typeface="Helvetica Neue"/>
                <a:cs typeface="Helvetica Neue"/>
                <a:sym typeface="Helvetica Neue"/>
              </a:rPr>
              <a:t>PRIMA measures cool water (T &lt; 150 K) </a:t>
            </a:r>
            <a:r>
              <a:rPr sz="1200" b="1">
                <a:solidFill>
                  <a:srgbClr val="FFFFFF"/>
                </a:solidFill>
                <a:latin typeface="Helvetica Neue"/>
                <a:ea typeface="Helvetica Neue"/>
                <a:cs typeface="Helvetica Neue"/>
                <a:sym typeface="Helvetica Neue"/>
              </a:rPr>
              <a:t>only</a:t>
            </a:r>
            <a:r>
              <a:rPr sz="1125" b="1">
                <a:solidFill>
                  <a:srgbClr val="FFFFFF"/>
                </a:solidFill>
                <a:latin typeface="Helvetica Neue"/>
                <a:ea typeface="Helvetica Neue"/>
                <a:cs typeface="Helvetica Neue"/>
                <a:sym typeface="Helvetica Neue"/>
              </a:rPr>
              <a:t> seen in the far infrared</a:t>
            </a:r>
          </a:p>
        </p:txBody>
      </p:sp>
      <p:sp>
        <p:nvSpPr>
          <p:cNvPr id="316" name="PRIMA uniquely  provides a simultaneous measure of how black holes and galaxies grow"/>
          <p:cNvSpPr txBox="1"/>
          <p:nvPr/>
        </p:nvSpPr>
        <p:spPr>
          <a:xfrm>
            <a:off x="5310950" y="1878120"/>
            <a:ext cx="924421" cy="1285480"/>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914377" rtl="0" hangingPunct="0">
              <a:defRPr sz="2700" b="1"/>
            </a:pPr>
            <a:r>
              <a:rPr sz="1013" b="1">
                <a:solidFill>
                  <a:srgbClr val="FFFFFF"/>
                </a:solidFill>
                <a:latin typeface="Helvetica Neue"/>
                <a:ea typeface="Helvetica Neue"/>
                <a:cs typeface="Helvetica Neue"/>
                <a:sym typeface="Helvetica Neue"/>
              </a:rPr>
              <a:t>PRIMA uniquely  provides a simultaneous measure of how black holes and galaxies grow</a:t>
            </a:r>
          </a:p>
        </p:txBody>
      </p:sp>
      <p:sp>
        <p:nvSpPr>
          <p:cNvPr id="317" name="There are currently no operating or planned far-infrared missions"/>
          <p:cNvSpPr txBox="1"/>
          <p:nvPr/>
        </p:nvSpPr>
        <p:spPr>
          <a:xfrm>
            <a:off x="3427991" y="3488891"/>
            <a:ext cx="812783" cy="1245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914377" rtl="0" hangingPunct="0">
              <a:defRPr sz="2900" b="1"/>
            </a:pPr>
            <a:r>
              <a:rPr sz="1088" b="1">
                <a:solidFill>
                  <a:srgbClr val="FFFFFF"/>
                </a:solidFill>
                <a:latin typeface="Helvetica Neue"/>
                <a:ea typeface="Helvetica Neue"/>
                <a:cs typeface="Helvetica Neue"/>
                <a:sym typeface="Helvetica Neue"/>
              </a:rPr>
              <a:t>There are currently </a:t>
            </a:r>
            <a:r>
              <a:rPr sz="1313" b="1">
                <a:solidFill>
                  <a:srgbClr val="FFFFFF"/>
                </a:solidFill>
                <a:latin typeface="Helvetica Neue"/>
                <a:ea typeface="Helvetica Neue"/>
                <a:cs typeface="Helvetica Neue"/>
                <a:sym typeface="Helvetica Neue"/>
              </a:rPr>
              <a:t>no</a:t>
            </a:r>
            <a:r>
              <a:rPr sz="1088" b="1">
                <a:solidFill>
                  <a:srgbClr val="FFFFFF"/>
                </a:solidFill>
                <a:latin typeface="Helvetica Neue"/>
                <a:ea typeface="Helvetica Neue"/>
                <a:cs typeface="Helvetica Neue"/>
                <a:sym typeface="Helvetica Neue"/>
              </a:rPr>
              <a:t> operating or planned far-infrared missions</a:t>
            </a:r>
          </a:p>
        </p:txBody>
      </p:sp>
      <p:pic>
        <p:nvPicPr>
          <p:cNvPr id="319" name="vert_lockup_white_color.png" descr="vert_lockup_white_color.png"/>
          <p:cNvPicPr>
            <a:picLocks noChangeAspect="1"/>
          </p:cNvPicPr>
          <p:nvPr/>
        </p:nvPicPr>
        <p:blipFill>
          <a:blip r:embed="rId8"/>
          <a:stretch>
            <a:fillRect/>
          </a:stretch>
        </p:blipFill>
        <p:spPr>
          <a:xfrm>
            <a:off x="-398822" y="-79400"/>
            <a:ext cx="2999594" cy="2999594"/>
          </a:xfrm>
          <a:prstGeom prst="rect">
            <a:avLst/>
          </a:prstGeom>
          <a:ln w="12700">
            <a:miter lim="400000"/>
          </a:ln>
        </p:spPr>
      </p:pic>
      <p:sp>
        <p:nvSpPr>
          <p:cNvPr id="2" name="Rectangle">
            <a:extLst>
              <a:ext uri="{FF2B5EF4-FFF2-40B4-BE49-F238E27FC236}">
                <a16:creationId xmlns:a16="http://schemas.microsoft.com/office/drawing/2014/main" id="{B95B5CC6-A180-6FD0-8B7A-8D74DF38663A}"/>
              </a:ext>
            </a:extLst>
          </p:cNvPr>
          <p:cNvSpPr/>
          <p:nvPr/>
        </p:nvSpPr>
        <p:spPr>
          <a:xfrm>
            <a:off x="7262585" y="-187120"/>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379" name="Rectangle"/>
          <p:cNvSpPr/>
          <p:nvPr/>
        </p:nvSpPr>
        <p:spPr>
          <a:xfrm>
            <a:off x="5268244" y="-4194"/>
            <a:ext cx="1000125" cy="5132838"/>
          </a:xfrm>
          <a:prstGeom prst="rect">
            <a:avLst/>
          </a:prstGeom>
          <a:solidFill>
            <a:srgbClr val="C14665">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81" name="Screenshot 2023-08-15 at 3.49.42 PM.png" descr="Screenshot 2023-08-15 at 3.49.42 PM.png"/>
          <p:cNvPicPr>
            <a:picLocks noChangeAspect="1"/>
          </p:cNvPicPr>
          <p:nvPr/>
        </p:nvPicPr>
        <p:blipFill>
          <a:blip r:embed="rId4"/>
          <a:srcRect l="25833" t="63782" r="64305" b="26199"/>
          <a:stretch>
            <a:fillRect/>
          </a:stretch>
        </p:blipFill>
        <p:spPr>
          <a:xfrm>
            <a:off x="5402598" y="551505"/>
            <a:ext cx="647824" cy="6477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3"/>
                  <a:pt x="2881" y="3014"/>
                </a:cubicBezTo>
                <a:cubicBezTo>
                  <a:pt x="-961" y="7036"/>
                  <a:pt x="-961" y="13557"/>
                  <a:pt x="2881" y="17579"/>
                </a:cubicBezTo>
                <a:cubicBezTo>
                  <a:pt x="6724" y="21600"/>
                  <a:pt x="12954" y="21600"/>
                  <a:pt x="16797" y="17579"/>
                </a:cubicBezTo>
                <a:cubicBezTo>
                  <a:pt x="20639" y="13557"/>
                  <a:pt x="20639" y="7036"/>
                  <a:pt x="16797" y="3014"/>
                </a:cubicBezTo>
                <a:cubicBezTo>
                  <a:pt x="14876" y="1003"/>
                  <a:pt x="12357" y="0"/>
                  <a:pt x="9839" y="0"/>
                </a:cubicBezTo>
                <a:close/>
              </a:path>
            </a:pathLst>
          </a:custGeom>
          <a:ln w="12700">
            <a:miter lim="400000"/>
          </a:ln>
        </p:spPr>
      </p:pic>
      <p:sp>
        <p:nvSpPr>
          <p:cNvPr id="382" name="Rectangle"/>
          <p:cNvSpPr/>
          <p:nvPr/>
        </p:nvSpPr>
        <p:spPr>
          <a:xfrm>
            <a:off x="4264933" y="-4194"/>
            <a:ext cx="1000125" cy="5132838"/>
          </a:xfrm>
          <a:prstGeom prst="rect">
            <a:avLst/>
          </a:prstGeom>
          <a:solidFill>
            <a:srgbClr val="7F3896">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83" name="Screenshot 2023-08-15 at 3.49.42 PM.png" descr="Screenshot 2023-08-15 at 3.49.42 PM.png"/>
          <p:cNvPicPr>
            <a:picLocks noChangeAspect="1"/>
          </p:cNvPicPr>
          <p:nvPr/>
        </p:nvPicPr>
        <p:blipFill>
          <a:blip r:embed="rId4"/>
          <a:srcRect l="39489" t="19211" r="50581" b="70784"/>
          <a:stretch>
            <a:fillRect/>
          </a:stretch>
        </p:blipFill>
        <p:spPr>
          <a:xfrm>
            <a:off x="4397010" y="539800"/>
            <a:ext cx="657710" cy="652122"/>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7"/>
                  <a:pt x="2881" y="3017"/>
                </a:cubicBezTo>
                <a:cubicBezTo>
                  <a:pt x="-961" y="7039"/>
                  <a:pt x="-961" y="13557"/>
                  <a:pt x="2881" y="17579"/>
                </a:cubicBezTo>
                <a:cubicBezTo>
                  <a:pt x="6723" y="21600"/>
                  <a:pt x="12955" y="21600"/>
                  <a:pt x="16797" y="17579"/>
                </a:cubicBezTo>
                <a:cubicBezTo>
                  <a:pt x="20639" y="13557"/>
                  <a:pt x="20639" y="7039"/>
                  <a:pt x="16797" y="3017"/>
                </a:cubicBezTo>
                <a:cubicBezTo>
                  <a:pt x="14876" y="1007"/>
                  <a:pt x="12355" y="0"/>
                  <a:pt x="9837" y="0"/>
                </a:cubicBezTo>
                <a:close/>
              </a:path>
            </a:pathLst>
          </a:custGeom>
          <a:ln w="12700">
            <a:miter lim="400000"/>
          </a:ln>
        </p:spPr>
      </p:pic>
      <p:sp>
        <p:nvSpPr>
          <p:cNvPr id="384" name="Rectangle"/>
          <p:cNvSpPr/>
          <p:nvPr/>
        </p:nvSpPr>
        <p:spPr>
          <a:xfrm>
            <a:off x="6268130" y="-4194"/>
            <a:ext cx="1000125" cy="5132838"/>
          </a:xfrm>
          <a:prstGeom prst="rect">
            <a:avLst/>
          </a:prstGeom>
          <a:solidFill>
            <a:srgbClr val="E87658">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85" name="Screenshot 2023-08-15 at 3.49.42 PM.png" descr="Screenshot 2023-08-15 at 3.49.42 PM.png"/>
          <p:cNvPicPr>
            <a:picLocks noChangeAspect="1"/>
          </p:cNvPicPr>
          <p:nvPr/>
        </p:nvPicPr>
        <p:blipFill>
          <a:blip r:embed="rId4"/>
          <a:srcRect l="70665" t="53643" r="19385" b="36388"/>
          <a:stretch>
            <a:fillRect/>
          </a:stretch>
        </p:blipFill>
        <p:spPr>
          <a:xfrm>
            <a:off x="6453441" y="592109"/>
            <a:ext cx="632443" cy="62370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7"/>
                  <a:pt x="2881" y="3017"/>
                </a:cubicBezTo>
                <a:cubicBezTo>
                  <a:pt x="-961" y="7039"/>
                  <a:pt x="-961" y="13557"/>
                  <a:pt x="2881" y="17578"/>
                </a:cubicBezTo>
                <a:cubicBezTo>
                  <a:pt x="6723" y="21600"/>
                  <a:pt x="12955" y="21600"/>
                  <a:pt x="16797" y="17578"/>
                </a:cubicBezTo>
                <a:cubicBezTo>
                  <a:pt x="20639" y="13557"/>
                  <a:pt x="20639" y="7039"/>
                  <a:pt x="16797" y="3017"/>
                </a:cubicBezTo>
                <a:cubicBezTo>
                  <a:pt x="14876" y="1007"/>
                  <a:pt x="12355" y="0"/>
                  <a:pt x="9837" y="0"/>
                </a:cubicBezTo>
                <a:close/>
              </a:path>
            </a:pathLst>
          </a:custGeom>
          <a:ln w="12700">
            <a:miter lim="400000"/>
          </a:ln>
        </p:spPr>
      </p:pic>
      <p:sp>
        <p:nvSpPr>
          <p:cNvPr id="386" name="Co-evolution of black holes and star formation"/>
          <p:cNvSpPr txBox="1"/>
          <p:nvPr/>
        </p:nvSpPr>
        <p:spPr>
          <a:xfrm>
            <a:off x="5222081" y="45105"/>
            <a:ext cx="1064361"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Co-evolution of black holes and star formation</a:t>
            </a:r>
          </a:p>
        </p:txBody>
      </p:sp>
      <p:sp>
        <p:nvSpPr>
          <p:cNvPr id="387" name="Rise of dust and metals"/>
          <p:cNvSpPr txBox="1"/>
          <p:nvPr/>
        </p:nvSpPr>
        <p:spPr>
          <a:xfrm>
            <a:off x="6341583" y="57205"/>
            <a:ext cx="791926" cy="315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Rise of dust and metals</a:t>
            </a:r>
          </a:p>
        </p:txBody>
      </p:sp>
      <p:sp>
        <p:nvSpPr>
          <p:cNvPr id="388" name="Planet Formation"/>
          <p:cNvSpPr txBox="1"/>
          <p:nvPr/>
        </p:nvSpPr>
        <p:spPr>
          <a:xfrm>
            <a:off x="4333300" y="57205"/>
            <a:ext cx="791926" cy="315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Planet Formation</a:t>
            </a:r>
          </a:p>
        </p:txBody>
      </p:sp>
      <p:sp>
        <p:nvSpPr>
          <p:cNvPr id="389" name="Far-infrared tracers of the complete water reservoir in disks are the missing key to understand the origins of planets"/>
          <p:cNvSpPr txBox="1"/>
          <p:nvPr/>
        </p:nvSpPr>
        <p:spPr>
          <a:xfrm>
            <a:off x="4342916" y="3466343"/>
            <a:ext cx="846864" cy="1423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Far-infrared tracers of the complete water reservoir in disks are the missing key to understand the origins of planets</a:t>
            </a:r>
          </a:p>
        </p:txBody>
      </p:sp>
      <p:sp>
        <p:nvSpPr>
          <p:cNvPr id="390" name="More than half of star formation and black hole growth in the early universe is obscured by dust and only visible in the far-infrared"/>
          <p:cNvSpPr txBox="1"/>
          <p:nvPr/>
        </p:nvSpPr>
        <p:spPr>
          <a:xfrm>
            <a:off x="5303194" y="3466343"/>
            <a:ext cx="909109" cy="1423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More than half of star formation and black hole growth in the early universe is obscured by dust and only visible in the far-infrared</a:t>
            </a:r>
          </a:p>
        </p:txBody>
      </p:sp>
      <p:sp>
        <p:nvSpPr>
          <p:cNvPr id="391" name="Far-infrared observations fill a critical gap between JWST and ALMA for understanding  the evolution of dust and metal abundances"/>
          <p:cNvSpPr txBox="1"/>
          <p:nvPr/>
        </p:nvSpPr>
        <p:spPr>
          <a:xfrm>
            <a:off x="6320374" y="3466343"/>
            <a:ext cx="891050" cy="1423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Far-infrared observations fill a critical gap between JWST and ALMA for understanding  the evolution of dust and metal abundances</a:t>
            </a:r>
          </a:p>
        </p:txBody>
      </p:sp>
      <p:sp>
        <p:nvSpPr>
          <p:cNvPr id="392" name="Rectangle"/>
          <p:cNvSpPr/>
          <p:nvPr/>
        </p:nvSpPr>
        <p:spPr>
          <a:xfrm>
            <a:off x="3266660" y="-4194"/>
            <a:ext cx="1000125" cy="5132838"/>
          </a:xfrm>
          <a:prstGeom prst="rect">
            <a:avLst/>
          </a:prstGeom>
          <a:solidFill>
            <a:srgbClr val="3535A8">
              <a:alpha val="5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93" name="Screenshot 2023-08-15 at 8.54.11 PM.png" descr="Screenshot 2023-08-15 at 8.54.11 PM.png"/>
          <p:cNvPicPr>
            <a:picLocks noChangeAspect="1"/>
          </p:cNvPicPr>
          <p:nvPr/>
        </p:nvPicPr>
        <p:blipFill>
          <a:blip r:embed="rId5"/>
          <a:srcRect l="14194" t="20041" r="8496" b="10114"/>
          <a:stretch>
            <a:fillRect/>
          </a:stretch>
        </p:blipFill>
        <p:spPr>
          <a:xfrm>
            <a:off x="3504655" y="565894"/>
            <a:ext cx="618989" cy="61898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5" y="0"/>
                  <a:pt x="9837" y="0"/>
                </a:cubicBezTo>
                <a:close/>
              </a:path>
            </a:pathLst>
          </a:custGeom>
          <a:ln w="12700">
            <a:miter lim="400000"/>
          </a:ln>
        </p:spPr>
      </p:pic>
      <p:sp>
        <p:nvSpPr>
          <p:cNvPr id="394" name="70% of PRIMA observing time is dedicated to GO science"/>
          <p:cNvSpPr txBox="1"/>
          <p:nvPr/>
        </p:nvSpPr>
        <p:spPr>
          <a:xfrm>
            <a:off x="3406905" y="1895689"/>
            <a:ext cx="791926" cy="1250342"/>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70% of PRIMA observing time is dedicated to GO science</a:t>
            </a:r>
          </a:p>
        </p:txBody>
      </p:sp>
      <p:sp>
        <p:nvSpPr>
          <p:cNvPr id="395" name="GO Science"/>
          <p:cNvSpPr txBox="1"/>
          <p:nvPr/>
        </p:nvSpPr>
        <p:spPr>
          <a:xfrm>
            <a:off x="3396310" y="69304"/>
            <a:ext cx="791926" cy="176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GO Science</a:t>
            </a:r>
          </a:p>
        </p:txBody>
      </p:sp>
      <p:pic>
        <p:nvPicPr>
          <p:cNvPr id="396" name="Screenshot 2023-08-15 at 1.46.59 PM.png" descr="Screenshot 2023-08-15 at 1.46.59 PM.png"/>
          <p:cNvPicPr>
            <a:picLocks noChangeAspect="1"/>
          </p:cNvPicPr>
          <p:nvPr/>
        </p:nvPicPr>
        <p:blipFill>
          <a:blip r:embed="rId6"/>
          <a:srcRect l="476" t="18760" r="82520"/>
          <a:stretch>
            <a:fillRect/>
          </a:stretch>
        </p:blipFill>
        <p:spPr>
          <a:xfrm>
            <a:off x="1595320" y="-63718"/>
            <a:ext cx="1636387" cy="5195614"/>
          </a:xfrm>
          <a:prstGeom prst="rect">
            <a:avLst/>
          </a:prstGeom>
          <a:ln w="12700">
            <a:miter lim="400000"/>
          </a:ln>
        </p:spPr>
      </p:pic>
      <p:pic>
        <p:nvPicPr>
          <p:cNvPr id="397" name="Screenshot 2023-08-18 at 11.31.19 AM.png" descr="Screenshot 2023-08-18 at 11.31.19 AM.png"/>
          <p:cNvPicPr>
            <a:picLocks/>
          </p:cNvPicPr>
          <p:nvPr/>
        </p:nvPicPr>
        <p:blipFill>
          <a:blip r:embed="rId7"/>
          <a:srcRect l="36534" t="76594" b="17893"/>
          <a:stretch>
            <a:fillRect/>
          </a:stretch>
        </p:blipFill>
        <p:spPr>
          <a:xfrm rot="16200000" flipH="1">
            <a:off x="619268" y="2593144"/>
            <a:ext cx="5315763" cy="127187"/>
          </a:xfrm>
          <a:prstGeom prst="rect">
            <a:avLst/>
          </a:prstGeom>
          <a:ln w="12700">
            <a:miter lim="400000"/>
          </a:ln>
        </p:spPr>
      </p:pic>
      <p:sp>
        <p:nvSpPr>
          <p:cNvPr id="398"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399" name="The…"/>
          <p:cNvSpPr txBox="1"/>
          <p:nvPr/>
        </p:nvSpPr>
        <p:spPr>
          <a:xfrm>
            <a:off x="1793708" y="1910512"/>
            <a:ext cx="1466010" cy="2058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400" name="PRIMA measures cool water (T &lt; 150 K) only seen in the far infrared"/>
          <p:cNvSpPr txBox="1"/>
          <p:nvPr/>
        </p:nvSpPr>
        <p:spPr>
          <a:xfrm>
            <a:off x="4337861" y="1889918"/>
            <a:ext cx="835508" cy="1261884"/>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914377" rtl="0" hangingPunct="0">
              <a:defRPr sz="3000" b="1"/>
            </a:pPr>
            <a:r>
              <a:rPr sz="1125" b="1">
                <a:solidFill>
                  <a:srgbClr val="FFFFFF"/>
                </a:solidFill>
                <a:latin typeface="Helvetica Neue"/>
                <a:ea typeface="Helvetica Neue"/>
                <a:cs typeface="Helvetica Neue"/>
                <a:sym typeface="Helvetica Neue"/>
              </a:rPr>
              <a:t>PRIMA measures cool water (T &lt; 150 K) </a:t>
            </a:r>
            <a:r>
              <a:rPr sz="1200" b="1">
                <a:solidFill>
                  <a:srgbClr val="FFFFFF"/>
                </a:solidFill>
                <a:latin typeface="Helvetica Neue"/>
                <a:ea typeface="Helvetica Neue"/>
                <a:cs typeface="Helvetica Neue"/>
                <a:sym typeface="Helvetica Neue"/>
              </a:rPr>
              <a:t>only</a:t>
            </a:r>
            <a:r>
              <a:rPr sz="1125" b="1">
                <a:solidFill>
                  <a:srgbClr val="FFFFFF"/>
                </a:solidFill>
                <a:latin typeface="Helvetica Neue"/>
                <a:ea typeface="Helvetica Neue"/>
                <a:cs typeface="Helvetica Neue"/>
                <a:sym typeface="Helvetica Neue"/>
              </a:rPr>
              <a:t> seen in the far infrared</a:t>
            </a:r>
          </a:p>
        </p:txBody>
      </p:sp>
      <p:sp>
        <p:nvSpPr>
          <p:cNvPr id="401" name="PRIMA uniquely  provides a simultaneous measure of how black holes and galaxies grow"/>
          <p:cNvSpPr txBox="1"/>
          <p:nvPr/>
        </p:nvSpPr>
        <p:spPr>
          <a:xfrm>
            <a:off x="5310950" y="1878120"/>
            <a:ext cx="924421" cy="1285480"/>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914377" rtl="0" hangingPunct="0">
              <a:defRPr sz="2700" b="1"/>
            </a:pPr>
            <a:r>
              <a:rPr sz="1013" b="1">
                <a:solidFill>
                  <a:srgbClr val="FFFFFF"/>
                </a:solidFill>
                <a:latin typeface="Helvetica Neue"/>
                <a:ea typeface="Helvetica Neue"/>
                <a:cs typeface="Helvetica Neue"/>
                <a:sym typeface="Helvetica Neue"/>
              </a:rPr>
              <a:t>PRIMA uniquely  provides a simultaneous measure of how black holes and galaxies grow</a:t>
            </a:r>
          </a:p>
        </p:txBody>
      </p:sp>
      <p:sp>
        <p:nvSpPr>
          <p:cNvPr id="402" name="There are currently no operating or planned far-infrared missions"/>
          <p:cNvSpPr txBox="1"/>
          <p:nvPr/>
        </p:nvSpPr>
        <p:spPr>
          <a:xfrm>
            <a:off x="3427991" y="3488891"/>
            <a:ext cx="812783" cy="1245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ctr" defTabSz="914377" rtl="0" hangingPunct="0">
              <a:defRPr sz="2900" b="1"/>
            </a:pPr>
            <a:r>
              <a:rPr sz="1088" b="1">
                <a:solidFill>
                  <a:srgbClr val="FFFFFF"/>
                </a:solidFill>
                <a:latin typeface="Helvetica Neue"/>
                <a:ea typeface="Helvetica Neue"/>
                <a:cs typeface="Helvetica Neue"/>
                <a:sym typeface="Helvetica Neue"/>
              </a:rPr>
              <a:t>There are currently </a:t>
            </a:r>
            <a:r>
              <a:rPr sz="1313" b="1">
                <a:solidFill>
                  <a:srgbClr val="FFFFFF"/>
                </a:solidFill>
                <a:latin typeface="Helvetica Neue"/>
                <a:ea typeface="Helvetica Neue"/>
                <a:cs typeface="Helvetica Neue"/>
                <a:sym typeface="Helvetica Neue"/>
              </a:rPr>
              <a:t>no</a:t>
            </a:r>
            <a:r>
              <a:rPr sz="1088" b="1">
                <a:solidFill>
                  <a:srgbClr val="FFFFFF"/>
                </a:solidFill>
                <a:latin typeface="Helvetica Neue"/>
                <a:ea typeface="Helvetica Neue"/>
                <a:cs typeface="Helvetica Neue"/>
                <a:sym typeface="Helvetica Neue"/>
              </a:rPr>
              <a:t> operating or planned far-infrared missions</a:t>
            </a:r>
          </a:p>
        </p:txBody>
      </p:sp>
      <p:pic>
        <p:nvPicPr>
          <p:cNvPr id="405" name="vert_lockup_white_color.png" descr="vert_lockup_white_color.png"/>
          <p:cNvPicPr>
            <a:picLocks noChangeAspect="1"/>
          </p:cNvPicPr>
          <p:nvPr/>
        </p:nvPicPr>
        <p:blipFill>
          <a:blip r:embed="rId8"/>
          <a:stretch>
            <a:fillRect/>
          </a:stretch>
        </p:blipFill>
        <p:spPr>
          <a:xfrm>
            <a:off x="-398822" y="-79400"/>
            <a:ext cx="2999594" cy="2999594"/>
          </a:xfrm>
          <a:prstGeom prst="rect">
            <a:avLst/>
          </a:prstGeom>
          <a:ln w="12700">
            <a:miter lim="400000"/>
          </a:ln>
        </p:spPr>
      </p:pic>
      <p:sp>
        <p:nvSpPr>
          <p:cNvPr id="406" name="PRIMA determines if dust formation and metal abundance peak at cosmic noon"/>
          <p:cNvSpPr txBox="1"/>
          <p:nvPr/>
        </p:nvSpPr>
        <p:spPr>
          <a:xfrm>
            <a:off x="6324816" y="1878120"/>
            <a:ext cx="863559" cy="1285480"/>
          </a:xfrm>
          <a:prstGeom prst="rect">
            <a:avLst/>
          </a:prstGeom>
          <a:solidFill>
            <a:srgbClr val="000147">
              <a:alpha val="50000"/>
            </a:srgbClr>
          </a:solidFill>
          <a:ln w="635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sz="2700" b="1"/>
            </a:lvl1pPr>
          </a:lstStyle>
          <a:p>
            <a:pPr algn="ctr" defTabSz="914377" rtl="0" hangingPunct="0"/>
            <a:r>
              <a:rPr sz="1013">
                <a:solidFill>
                  <a:srgbClr val="FFFFFF"/>
                </a:solidFill>
                <a:latin typeface="Helvetica Neue"/>
                <a:ea typeface="Helvetica Neue"/>
                <a:cs typeface="Helvetica Neue"/>
                <a:sym typeface="Helvetica Neue"/>
              </a:rPr>
              <a:t>PRIMA determines if dust formation and metal abundance peak at cosmic noon</a:t>
            </a:r>
          </a:p>
        </p:txBody>
      </p:sp>
      <p:sp>
        <p:nvSpPr>
          <p:cNvPr id="2" name="Rectangle">
            <a:extLst>
              <a:ext uri="{FF2B5EF4-FFF2-40B4-BE49-F238E27FC236}">
                <a16:creationId xmlns:a16="http://schemas.microsoft.com/office/drawing/2014/main" id="{FA8DF7A9-93CE-599A-26E2-C7A7D939930A}"/>
              </a:ext>
            </a:extLst>
          </p:cNvPr>
          <p:cNvSpPr/>
          <p:nvPr/>
        </p:nvSpPr>
        <p:spPr>
          <a:xfrm>
            <a:off x="7213321" y="-186057"/>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03" name="PRIMA: See what we have been missing"/>
          <p:cNvSpPr txBox="1"/>
          <p:nvPr/>
        </p:nvSpPr>
        <p:spPr>
          <a:xfrm>
            <a:off x="7378814" y="2656737"/>
            <a:ext cx="1466010" cy="2462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7000" b="1"/>
            </a:pPr>
            <a:r>
              <a:rPr sz="2625" b="1" dirty="0">
                <a:solidFill>
                  <a:srgbClr val="FFFFFF"/>
                </a:solidFill>
                <a:latin typeface="Helvetica Neue"/>
                <a:ea typeface="Helvetica Neue"/>
                <a:cs typeface="Helvetica Neue"/>
                <a:sym typeface="Helvetica Neue"/>
              </a:rPr>
              <a:t>PRIMA: </a:t>
            </a:r>
            <a:r>
              <a:rPr sz="2625" dirty="0">
                <a:solidFill>
                  <a:srgbClr val="FFFFFF"/>
                </a:solidFill>
                <a:latin typeface="Helvetica Neue"/>
                <a:ea typeface="Helvetica Neue"/>
                <a:cs typeface="Helvetica Neue"/>
                <a:sym typeface="Helvetica Neue"/>
              </a:rPr>
              <a:t>See what we have been missing</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09" name="ppd_sectionD_fig1.png" descr="ppd_sectionD_fig1.png"/>
          <p:cNvPicPr>
            <a:picLocks noChangeAspect="1"/>
          </p:cNvPicPr>
          <p:nvPr/>
        </p:nvPicPr>
        <p:blipFill>
          <a:blip r:embed="rId3"/>
          <a:srcRect l="766" t="1541" r="514" b="2073"/>
          <a:stretch>
            <a:fillRect/>
          </a:stretch>
        </p:blipFill>
        <p:spPr>
          <a:xfrm>
            <a:off x="1528947" y="2438841"/>
            <a:ext cx="5275240" cy="2285703"/>
          </a:xfrm>
          <a:prstGeom prst="rect">
            <a:avLst/>
          </a:prstGeom>
          <a:ln w="12700">
            <a:miter lim="400000"/>
          </a:ln>
        </p:spPr>
      </p:pic>
      <p:sp>
        <p:nvSpPr>
          <p:cNvPr id="410" name="Rectangle"/>
          <p:cNvSpPr/>
          <p:nvPr/>
        </p:nvSpPr>
        <p:spPr>
          <a:xfrm>
            <a:off x="6310321" y="2252370"/>
            <a:ext cx="391493"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11" name="Rectangle"/>
          <p:cNvSpPr/>
          <p:nvPr/>
        </p:nvSpPr>
        <p:spPr>
          <a:xfrm>
            <a:off x="2162175" y="2409825"/>
            <a:ext cx="2757376" cy="529605"/>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12" name="Screenshot 2023-08-15 at 3.49.42 PM.png" descr="Screenshot 2023-08-15 at 3.49.42 PM.png"/>
          <p:cNvPicPr>
            <a:picLocks noChangeAspect="1"/>
          </p:cNvPicPr>
          <p:nvPr/>
        </p:nvPicPr>
        <p:blipFill>
          <a:blip r:embed="rId4"/>
          <a:srcRect l="39489" t="19211" r="50581" b="70784"/>
          <a:stretch>
            <a:fillRect/>
          </a:stretch>
        </p:blipFill>
        <p:spPr>
          <a:xfrm>
            <a:off x="7591142" y="281792"/>
            <a:ext cx="1189367" cy="118932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6" y="1005"/>
                  <a:pt x="12358" y="0"/>
                  <a:pt x="9840" y="0"/>
                </a:cubicBezTo>
                <a:close/>
              </a:path>
            </a:pathLst>
          </a:custGeom>
          <a:ln w="12700">
            <a:miter lim="400000"/>
          </a:ln>
        </p:spPr>
      </p:pic>
      <p:sp>
        <p:nvSpPr>
          <p:cNvPr id="413" name="PRIMA reveals origins of exoplanet atmospheres in protoplanetary disks by producing surveys of disk properties that will have a transformative effect on the field of exoplanet science"/>
          <p:cNvSpPr txBox="1"/>
          <p:nvPr/>
        </p:nvSpPr>
        <p:spPr>
          <a:xfrm>
            <a:off x="7561042" y="2350393"/>
            <a:ext cx="1307121" cy="2462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000" b="1"/>
            </a:pPr>
            <a:r>
              <a:rPr sz="1313" b="1" dirty="0">
                <a:solidFill>
                  <a:srgbClr val="FFFFFF"/>
                </a:solidFill>
                <a:latin typeface="Helvetica Neue"/>
                <a:ea typeface="Helvetica Neue"/>
                <a:cs typeface="Helvetica Neue"/>
                <a:sym typeface="Helvetica Neue"/>
              </a:rPr>
              <a:t>PRIMA reveals origins of exoplanet atmospheres in protoplanetary disks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producing surveys of disk properties that will have a transformative effect on the field of exoplanet science</a:t>
            </a:r>
          </a:p>
        </p:txBody>
      </p:sp>
      <p:sp>
        <p:nvSpPr>
          <p:cNvPr id="414" name="Formation of Planets"/>
          <p:cNvSpPr txBox="1"/>
          <p:nvPr/>
        </p:nvSpPr>
        <p:spPr>
          <a:xfrm>
            <a:off x="7563336" y="1618476"/>
            <a:ext cx="1411777"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Formation of Planets</a:t>
            </a:r>
          </a:p>
        </p:txBody>
      </p:sp>
      <p:sp>
        <p:nvSpPr>
          <p:cNvPr id="416" name="Rectangle"/>
          <p:cNvSpPr/>
          <p:nvPr/>
        </p:nvSpPr>
        <p:spPr>
          <a:xfrm>
            <a:off x="2051075" y="2434642"/>
            <a:ext cx="2582838" cy="871538"/>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17" name="vert_lockup_white_color.png" descr="vert_lockup_white_color.png"/>
          <p:cNvPicPr>
            <a:picLocks noChangeAspect="1"/>
          </p:cNvPicPr>
          <p:nvPr/>
        </p:nvPicPr>
        <p:blipFill>
          <a:blip r:embed="rId5"/>
          <a:stretch>
            <a:fillRect/>
          </a:stretch>
        </p:blipFill>
        <p:spPr>
          <a:xfrm>
            <a:off x="-398822" y="-79400"/>
            <a:ext cx="2999594" cy="2999594"/>
          </a:xfrm>
          <a:prstGeom prst="rect">
            <a:avLst/>
          </a:prstGeom>
          <a:ln w="12700">
            <a:miter lim="400000"/>
          </a:ln>
        </p:spPr>
      </p:pic>
      <p:sp>
        <p:nvSpPr>
          <p:cNvPr id="418" name="Gas phase water"/>
          <p:cNvSpPr txBox="1"/>
          <p:nvPr/>
        </p:nvSpPr>
        <p:spPr>
          <a:xfrm>
            <a:off x="2609851" y="881236"/>
            <a:ext cx="604255" cy="64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Gas phase water</a:t>
            </a:r>
          </a:p>
        </p:txBody>
      </p:sp>
      <p:sp>
        <p:nvSpPr>
          <p:cNvPr id="419" name="Water ice"/>
          <p:cNvSpPr txBox="1"/>
          <p:nvPr/>
        </p:nvSpPr>
        <p:spPr>
          <a:xfrm>
            <a:off x="3448051" y="1048933"/>
            <a:ext cx="604255" cy="442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Water ice</a:t>
            </a:r>
          </a:p>
        </p:txBody>
      </p:sp>
      <p:sp>
        <p:nvSpPr>
          <p:cNvPr id="420" name="Line"/>
          <p:cNvSpPr/>
          <p:nvPr/>
        </p:nvSpPr>
        <p:spPr>
          <a:xfrm flipV="1">
            <a:off x="2815271" y="1616199"/>
            <a:ext cx="0" cy="2285703"/>
          </a:xfrm>
          <a:prstGeom prst="line">
            <a:avLst/>
          </a:prstGeom>
          <a:ln w="63500">
            <a:solidFill>
              <a:srgbClr val="FFFFFF"/>
            </a:solidFill>
            <a:prstDash val="sysDot"/>
            <a:miter lim="400000"/>
            <a:headEnd type="triangle"/>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21" name="Line"/>
          <p:cNvSpPr/>
          <p:nvPr/>
        </p:nvSpPr>
        <p:spPr>
          <a:xfrm flipV="1">
            <a:off x="3520121" y="1577504"/>
            <a:ext cx="0" cy="2219623"/>
          </a:xfrm>
          <a:prstGeom prst="line">
            <a:avLst/>
          </a:prstGeom>
          <a:ln w="63500">
            <a:solidFill>
              <a:srgbClr val="FFFFFF"/>
            </a:solidFill>
            <a:prstDash val="sysDot"/>
            <a:miter lim="400000"/>
            <a:headEnd type="triangle"/>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22" name="Line"/>
          <p:cNvSpPr/>
          <p:nvPr/>
        </p:nvSpPr>
        <p:spPr>
          <a:xfrm flipV="1">
            <a:off x="4424995" y="1578099"/>
            <a:ext cx="0" cy="2285703"/>
          </a:xfrm>
          <a:prstGeom prst="line">
            <a:avLst/>
          </a:prstGeom>
          <a:ln w="63500">
            <a:solidFill>
              <a:srgbClr val="FFFFFF"/>
            </a:solidFill>
            <a:prstDash val="sysDot"/>
            <a:miter lim="400000"/>
            <a:headEnd type="triangle"/>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23" name="Gas phase CO"/>
          <p:cNvSpPr txBox="1"/>
          <p:nvPr/>
        </p:nvSpPr>
        <p:spPr>
          <a:xfrm>
            <a:off x="4352926" y="881236"/>
            <a:ext cx="604255" cy="64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Gas phase CO</a:t>
            </a:r>
          </a:p>
        </p:txBody>
      </p:sp>
      <p:sp>
        <p:nvSpPr>
          <p:cNvPr id="424" name="CO…"/>
          <p:cNvSpPr txBox="1"/>
          <p:nvPr/>
        </p:nvSpPr>
        <p:spPr>
          <a:xfrm>
            <a:off x="5649665" y="1039408"/>
            <a:ext cx="604255" cy="442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500" b="1">
                <a:solidFill>
                  <a:srgbClr val="FFCECD"/>
                </a:solidFill>
              </a:defRPr>
            </a:pPr>
            <a:r>
              <a:rPr sz="1313" b="1">
                <a:solidFill>
                  <a:srgbClr val="FFCECD"/>
                </a:solidFill>
                <a:latin typeface="Helvetica Neue"/>
                <a:ea typeface="Helvetica Neue"/>
                <a:cs typeface="Helvetica Neue"/>
                <a:sym typeface="Helvetica Neue"/>
              </a:rPr>
              <a:t>CO </a:t>
            </a:r>
          </a:p>
          <a:p>
            <a:pPr defTabSz="914377" rtl="0" hangingPunct="0">
              <a:defRPr sz="3500" b="1">
                <a:solidFill>
                  <a:srgbClr val="FFCECD"/>
                </a:solidFill>
              </a:defRPr>
            </a:pPr>
            <a:r>
              <a:rPr sz="1313" b="1">
                <a:solidFill>
                  <a:srgbClr val="FFCECD"/>
                </a:solidFill>
                <a:latin typeface="Helvetica Neue"/>
                <a:ea typeface="Helvetica Neue"/>
                <a:cs typeface="Helvetica Neue"/>
                <a:sym typeface="Helvetica Neue"/>
              </a:rPr>
              <a:t>ice</a:t>
            </a:r>
          </a:p>
        </p:txBody>
      </p:sp>
      <p:sp>
        <p:nvSpPr>
          <p:cNvPr id="425" name="Line"/>
          <p:cNvSpPr/>
          <p:nvPr/>
        </p:nvSpPr>
        <p:spPr>
          <a:xfrm flipV="1">
            <a:off x="5704142" y="1600166"/>
            <a:ext cx="0" cy="1261990"/>
          </a:xfrm>
          <a:prstGeom prst="line">
            <a:avLst/>
          </a:prstGeom>
          <a:ln w="63500">
            <a:solidFill>
              <a:srgbClr val="FFFFFF"/>
            </a:solidFill>
            <a:prstDash val="sysDot"/>
            <a:miter lim="400000"/>
            <a:headEnd type="triangle"/>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30" name="ppd_sectionD_fig1.png" descr="ppd_sectionD_fig1.png"/>
          <p:cNvPicPr>
            <a:picLocks noChangeAspect="1"/>
          </p:cNvPicPr>
          <p:nvPr/>
        </p:nvPicPr>
        <p:blipFill>
          <a:blip r:embed="rId3"/>
          <a:srcRect l="766" t="1541" r="514" b="2073"/>
          <a:stretch>
            <a:fillRect/>
          </a:stretch>
        </p:blipFill>
        <p:spPr>
          <a:xfrm>
            <a:off x="1528947" y="2438841"/>
            <a:ext cx="5275240" cy="2285703"/>
          </a:xfrm>
          <a:prstGeom prst="rect">
            <a:avLst/>
          </a:prstGeom>
          <a:ln w="12700">
            <a:miter lim="400000"/>
          </a:ln>
        </p:spPr>
      </p:pic>
      <p:sp>
        <p:nvSpPr>
          <p:cNvPr id="431" name="Rectangle"/>
          <p:cNvSpPr/>
          <p:nvPr/>
        </p:nvSpPr>
        <p:spPr>
          <a:xfrm>
            <a:off x="6310321" y="2252370"/>
            <a:ext cx="391493"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32" name="Rectangle"/>
          <p:cNvSpPr/>
          <p:nvPr/>
        </p:nvSpPr>
        <p:spPr>
          <a:xfrm>
            <a:off x="2162175" y="2409825"/>
            <a:ext cx="2757376"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33" name="Screenshot 2023-08-15 at 3.49.42 PM.png" descr="Screenshot 2023-08-15 at 3.49.42 PM.png"/>
          <p:cNvPicPr>
            <a:picLocks noChangeAspect="1"/>
          </p:cNvPicPr>
          <p:nvPr/>
        </p:nvPicPr>
        <p:blipFill>
          <a:blip r:embed="rId4"/>
          <a:srcRect l="39489" t="19211" r="50581" b="70784"/>
          <a:stretch>
            <a:fillRect/>
          </a:stretch>
        </p:blipFill>
        <p:spPr>
          <a:xfrm>
            <a:off x="7591142" y="281792"/>
            <a:ext cx="1189367" cy="118932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6" y="1005"/>
                  <a:pt x="12358" y="0"/>
                  <a:pt x="9840" y="0"/>
                </a:cubicBezTo>
                <a:close/>
              </a:path>
            </a:pathLst>
          </a:custGeom>
          <a:ln w="12700">
            <a:miter lim="400000"/>
          </a:ln>
        </p:spPr>
      </p:pic>
      <p:sp>
        <p:nvSpPr>
          <p:cNvPr id="434" name="Formation of Planets"/>
          <p:cNvSpPr txBox="1"/>
          <p:nvPr/>
        </p:nvSpPr>
        <p:spPr>
          <a:xfrm>
            <a:off x="7563336" y="1618476"/>
            <a:ext cx="1411777"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Formation of Planets</a:t>
            </a:r>
          </a:p>
        </p:txBody>
      </p:sp>
      <p:pic>
        <p:nvPicPr>
          <p:cNvPr id="436" name="vert_lockup_white_color.png" descr="vert_lockup_white_color.png"/>
          <p:cNvPicPr>
            <a:picLocks noChangeAspect="1"/>
          </p:cNvPicPr>
          <p:nvPr/>
        </p:nvPicPr>
        <p:blipFill>
          <a:blip r:embed="rId5"/>
          <a:stretch>
            <a:fillRect/>
          </a:stretch>
        </p:blipFill>
        <p:spPr>
          <a:xfrm>
            <a:off x="-398822" y="-79400"/>
            <a:ext cx="2999594" cy="2999594"/>
          </a:xfrm>
          <a:prstGeom prst="rect">
            <a:avLst/>
          </a:prstGeom>
          <a:ln w="12700">
            <a:miter lim="400000"/>
          </a:ln>
        </p:spPr>
      </p:pic>
      <p:sp>
        <p:nvSpPr>
          <p:cNvPr id="437" name="The atmospheres of giant exoplanets reflect the conditions at the locations in the disk where they formed"/>
          <p:cNvSpPr txBox="1"/>
          <p:nvPr/>
        </p:nvSpPr>
        <p:spPr>
          <a:xfrm>
            <a:off x="5000627" y="1350063"/>
            <a:ext cx="1989435" cy="1048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The atmospheres of giant exoplanets reflect the conditions at the locations in the disk where they formed</a:t>
            </a:r>
          </a:p>
        </p:txBody>
      </p:sp>
      <p:sp>
        <p:nvSpPr>
          <p:cNvPr id="438" name="PRIMA reveals origins of exoplanet atmospheres in protoplanetary disks by producing surveys of disk properties that will have a transformative effect on the field of exoplanet science"/>
          <p:cNvSpPr txBox="1"/>
          <p:nvPr/>
        </p:nvSpPr>
        <p:spPr>
          <a:xfrm>
            <a:off x="7561042" y="2350393"/>
            <a:ext cx="1307121" cy="2462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000" b="1"/>
            </a:pPr>
            <a:r>
              <a:rPr sz="1313" b="1" dirty="0">
                <a:solidFill>
                  <a:srgbClr val="FFFFFF"/>
                </a:solidFill>
                <a:latin typeface="Helvetica Neue"/>
                <a:ea typeface="Helvetica Neue"/>
                <a:cs typeface="Helvetica Neue"/>
                <a:sym typeface="Helvetica Neue"/>
              </a:rPr>
              <a:t>PRIMA reveals origins of exoplanet atmospheres in protoplanetary disks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producing surveys of disk properties that will have a transformative effect on the field of exoplanet science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43" name="ppd_sectionD_fig1.png" descr="ppd_sectionD_fig1.png"/>
          <p:cNvPicPr>
            <a:picLocks noChangeAspect="1"/>
          </p:cNvPicPr>
          <p:nvPr/>
        </p:nvPicPr>
        <p:blipFill>
          <a:blip r:embed="rId3"/>
          <a:srcRect l="766" t="1541" r="514" b="2073"/>
          <a:stretch>
            <a:fillRect/>
          </a:stretch>
        </p:blipFill>
        <p:spPr>
          <a:xfrm>
            <a:off x="1528947" y="2438841"/>
            <a:ext cx="5275240" cy="2285703"/>
          </a:xfrm>
          <a:prstGeom prst="rect">
            <a:avLst/>
          </a:prstGeom>
          <a:ln w="12700">
            <a:miter lim="400000"/>
          </a:ln>
        </p:spPr>
      </p:pic>
      <p:sp>
        <p:nvSpPr>
          <p:cNvPr id="444" name="Rectangle"/>
          <p:cNvSpPr/>
          <p:nvPr/>
        </p:nvSpPr>
        <p:spPr>
          <a:xfrm>
            <a:off x="6310321" y="2252370"/>
            <a:ext cx="391493"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45" name="Rectangle"/>
          <p:cNvSpPr/>
          <p:nvPr/>
        </p:nvSpPr>
        <p:spPr>
          <a:xfrm>
            <a:off x="2162175" y="2409825"/>
            <a:ext cx="2757376"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46" name="Screenshot 2023-08-15 at 3.49.42 PM.png" descr="Screenshot 2023-08-15 at 3.49.42 PM.png"/>
          <p:cNvPicPr>
            <a:picLocks noChangeAspect="1"/>
          </p:cNvPicPr>
          <p:nvPr/>
        </p:nvPicPr>
        <p:blipFill>
          <a:blip r:embed="rId4"/>
          <a:srcRect l="39489" t="19211" r="50581" b="70784"/>
          <a:stretch>
            <a:fillRect/>
          </a:stretch>
        </p:blipFill>
        <p:spPr>
          <a:xfrm>
            <a:off x="7591142" y="281792"/>
            <a:ext cx="1189367" cy="118932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6" y="1005"/>
                  <a:pt x="12358" y="0"/>
                  <a:pt x="9840" y="0"/>
                </a:cubicBezTo>
                <a:close/>
              </a:path>
            </a:pathLst>
          </a:custGeom>
          <a:ln w="12700">
            <a:miter lim="400000"/>
          </a:ln>
        </p:spPr>
      </p:pic>
      <p:sp>
        <p:nvSpPr>
          <p:cNvPr id="447" name="Formation of Planets"/>
          <p:cNvSpPr txBox="1"/>
          <p:nvPr/>
        </p:nvSpPr>
        <p:spPr>
          <a:xfrm>
            <a:off x="7563336" y="1618476"/>
            <a:ext cx="1411777"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Formation of Planets</a:t>
            </a:r>
          </a:p>
        </p:txBody>
      </p:sp>
      <p:pic>
        <p:nvPicPr>
          <p:cNvPr id="448" name="ppd_sectionD_fig1.png" descr="ppd_sectionD_fig1.png"/>
          <p:cNvPicPr>
            <a:picLocks noChangeAspect="1"/>
          </p:cNvPicPr>
          <p:nvPr/>
        </p:nvPicPr>
        <p:blipFill>
          <a:blip r:embed="rId3"/>
          <a:srcRect l="18195" t="2897" r="68606" b="77593"/>
          <a:stretch>
            <a:fillRect/>
          </a:stretch>
        </p:blipFill>
        <p:spPr>
          <a:xfrm>
            <a:off x="2233612" y="971550"/>
            <a:ext cx="872282" cy="572245"/>
          </a:xfrm>
          <a:custGeom>
            <a:avLst/>
            <a:gdLst/>
            <a:ahLst/>
            <a:cxnLst>
              <a:cxn ang="0">
                <a:pos x="wd2" y="hd2"/>
              </a:cxn>
              <a:cxn ang="5400000">
                <a:pos x="wd2" y="hd2"/>
              </a:cxn>
              <a:cxn ang="10800000">
                <a:pos x="wd2" y="hd2"/>
              </a:cxn>
              <a:cxn ang="16200000">
                <a:pos x="wd2" y="hd2"/>
              </a:cxn>
            </a:cxnLst>
            <a:rect l="0" t="0" r="r" b="b"/>
            <a:pathLst>
              <a:path w="21599" h="21599" extrusionOk="0">
                <a:moveTo>
                  <a:pt x="3250" y="0"/>
                </a:moveTo>
                <a:cubicBezTo>
                  <a:pt x="2297" y="0"/>
                  <a:pt x="1722" y="-1"/>
                  <a:pt x="1341" y="242"/>
                </a:cubicBezTo>
                <a:cubicBezTo>
                  <a:pt x="791" y="547"/>
                  <a:pt x="358" y="1207"/>
                  <a:pt x="158" y="2045"/>
                </a:cubicBezTo>
                <a:cubicBezTo>
                  <a:pt x="-1" y="2626"/>
                  <a:pt x="0" y="3502"/>
                  <a:pt x="0" y="4955"/>
                </a:cubicBezTo>
                <a:lnTo>
                  <a:pt x="0" y="16644"/>
                </a:lnTo>
                <a:cubicBezTo>
                  <a:pt x="0" y="18098"/>
                  <a:pt x="-1" y="18967"/>
                  <a:pt x="158" y="19549"/>
                </a:cubicBezTo>
                <a:cubicBezTo>
                  <a:pt x="358" y="20387"/>
                  <a:pt x="791" y="21047"/>
                  <a:pt x="1341" y="21352"/>
                </a:cubicBezTo>
                <a:cubicBezTo>
                  <a:pt x="1722" y="21595"/>
                  <a:pt x="2297" y="21599"/>
                  <a:pt x="3250" y="21599"/>
                </a:cubicBezTo>
                <a:lnTo>
                  <a:pt x="18349" y="21599"/>
                </a:lnTo>
                <a:cubicBezTo>
                  <a:pt x="19302" y="21599"/>
                  <a:pt x="19873" y="21595"/>
                  <a:pt x="20254" y="21352"/>
                </a:cubicBezTo>
                <a:cubicBezTo>
                  <a:pt x="20804" y="21047"/>
                  <a:pt x="21237" y="20387"/>
                  <a:pt x="21437" y="19549"/>
                </a:cubicBezTo>
                <a:cubicBezTo>
                  <a:pt x="21596" y="18967"/>
                  <a:pt x="21599" y="18098"/>
                  <a:pt x="21599" y="16644"/>
                </a:cubicBezTo>
                <a:lnTo>
                  <a:pt x="21599" y="4955"/>
                </a:lnTo>
                <a:cubicBezTo>
                  <a:pt x="21599" y="3502"/>
                  <a:pt x="21596" y="2626"/>
                  <a:pt x="21437" y="2045"/>
                </a:cubicBezTo>
                <a:cubicBezTo>
                  <a:pt x="21237" y="1207"/>
                  <a:pt x="20804" y="547"/>
                  <a:pt x="20254" y="242"/>
                </a:cubicBezTo>
                <a:cubicBezTo>
                  <a:pt x="19873" y="-1"/>
                  <a:pt x="19302" y="0"/>
                  <a:pt x="18349" y="0"/>
                </a:cubicBezTo>
                <a:lnTo>
                  <a:pt x="3250" y="0"/>
                </a:lnTo>
                <a:close/>
              </a:path>
            </a:pathLst>
          </a:custGeom>
          <a:ln w="12700">
            <a:miter lim="400000"/>
          </a:ln>
        </p:spPr>
      </p:pic>
      <p:pic>
        <p:nvPicPr>
          <p:cNvPr id="449" name="ppd_sectionD_fig1.png" descr="ppd_sectionD_fig1.png"/>
          <p:cNvPicPr>
            <a:picLocks noChangeAspect="1"/>
          </p:cNvPicPr>
          <p:nvPr/>
        </p:nvPicPr>
        <p:blipFill>
          <a:blip r:embed="rId3"/>
          <a:srcRect l="32305" t="2862" r="55698" b="77347"/>
          <a:stretch>
            <a:fillRect/>
          </a:stretch>
        </p:blipFill>
        <p:spPr>
          <a:xfrm>
            <a:off x="3148012" y="609972"/>
            <a:ext cx="836117" cy="612131"/>
          </a:xfrm>
          <a:custGeom>
            <a:avLst/>
            <a:gdLst/>
            <a:ahLst/>
            <a:cxnLst>
              <a:cxn ang="0">
                <a:pos x="wd2" y="hd2"/>
              </a:cxn>
              <a:cxn ang="5400000">
                <a:pos x="wd2" y="hd2"/>
              </a:cxn>
              <a:cxn ang="10800000">
                <a:pos x="wd2" y="hd2"/>
              </a:cxn>
              <a:cxn ang="16200000">
                <a:pos x="wd2" y="hd2"/>
              </a:cxn>
            </a:cxnLst>
            <a:rect l="0" t="0" r="r" b="b"/>
            <a:pathLst>
              <a:path w="21599" h="21598" extrusionOk="0">
                <a:moveTo>
                  <a:pt x="3467" y="0"/>
                </a:moveTo>
                <a:cubicBezTo>
                  <a:pt x="2450" y="0"/>
                  <a:pt x="1841" y="-1"/>
                  <a:pt x="1434" y="231"/>
                </a:cubicBezTo>
                <a:cubicBezTo>
                  <a:pt x="847" y="523"/>
                  <a:pt x="382" y="1157"/>
                  <a:pt x="169" y="1959"/>
                </a:cubicBezTo>
                <a:cubicBezTo>
                  <a:pt x="-1" y="2515"/>
                  <a:pt x="0" y="3347"/>
                  <a:pt x="0" y="4737"/>
                </a:cubicBezTo>
                <a:lnTo>
                  <a:pt x="0" y="16861"/>
                </a:lnTo>
                <a:cubicBezTo>
                  <a:pt x="0" y="18251"/>
                  <a:pt x="-1" y="19089"/>
                  <a:pt x="169" y="19645"/>
                </a:cubicBezTo>
                <a:cubicBezTo>
                  <a:pt x="382" y="20446"/>
                  <a:pt x="847" y="21075"/>
                  <a:pt x="1434" y="21367"/>
                </a:cubicBezTo>
                <a:cubicBezTo>
                  <a:pt x="1841" y="21599"/>
                  <a:pt x="2450" y="21598"/>
                  <a:pt x="3467" y="21598"/>
                </a:cubicBezTo>
                <a:lnTo>
                  <a:pt x="18131" y="21598"/>
                </a:lnTo>
                <a:cubicBezTo>
                  <a:pt x="19148" y="21598"/>
                  <a:pt x="19761" y="21599"/>
                  <a:pt x="20168" y="21367"/>
                </a:cubicBezTo>
                <a:cubicBezTo>
                  <a:pt x="20755" y="21075"/>
                  <a:pt x="21216" y="20446"/>
                  <a:pt x="21429" y="19645"/>
                </a:cubicBezTo>
                <a:cubicBezTo>
                  <a:pt x="21599" y="19089"/>
                  <a:pt x="21598" y="18251"/>
                  <a:pt x="21598" y="16861"/>
                </a:cubicBezTo>
                <a:lnTo>
                  <a:pt x="21598" y="4737"/>
                </a:lnTo>
                <a:cubicBezTo>
                  <a:pt x="21598" y="3347"/>
                  <a:pt x="21599" y="2515"/>
                  <a:pt x="21429" y="1959"/>
                </a:cubicBezTo>
                <a:cubicBezTo>
                  <a:pt x="21216" y="1157"/>
                  <a:pt x="20755" y="523"/>
                  <a:pt x="20168" y="231"/>
                </a:cubicBezTo>
                <a:cubicBezTo>
                  <a:pt x="19761" y="-1"/>
                  <a:pt x="19148" y="0"/>
                  <a:pt x="18131" y="0"/>
                </a:cubicBezTo>
                <a:lnTo>
                  <a:pt x="3467" y="0"/>
                </a:lnTo>
                <a:close/>
              </a:path>
            </a:pathLst>
          </a:custGeom>
          <a:ln w="12700">
            <a:miter lim="400000"/>
          </a:ln>
        </p:spPr>
      </p:pic>
      <p:pic>
        <p:nvPicPr>
          <p:cNvPr id="450" name="ppd_sectionD_fig1.png" descr="ppd_sectionD_fig1.png"/>
          <p:cNvPicPr>
            <a:picLocks noChangeAspect="1"/>
          </p:cNvPicPr>
          <p:nvPr/>
        </p:nvPicPr>
        <p:blipFill>
          <a:blip r:embed="rId3"/>
          <a:srcRect l="48055" t="2906" r="38805" b="77750"/>
          <a:stretch>
            <a:fillRect/>
          </a:stretch>
        </p:blipFill>
        <p:spPr>
          <a:xfrm>
            <a:off x="4000069" y="335428"/>
            <a:ext cx="856506" cy="559594"/>
          </a:xfrm>
          <a:custGeom>
            <a:avLst/>
            <a:gdLst/>
            <a:ahLst/>
            <a:cxnLst>
              <a:cxn ang="0">
                <a:pos x="wd2" y="hd2"/>
              </a:cxn>
              <a:cxn ang="5400000">
                <a:pos x="wd2" y="hd2"/>
              </a:cxn>
              <a:cxn ang="10800000">
                <a:pos x="wd2" y="hd2"/>
              </a:cxn>
              <a:cxn ang="16200000">
                <a:pos x="wd2" y="hd2"/>
              </a:cxn>
            </a:cxnLst>
            <a:rect l="0" t="0" r="r" b="b"/>
            <a:pathLst>
              <a:path w="21600" h="21600" extrusionOk="0">
                <a:moveTo>
                  <a:pt x="3063" y="0"/>
                </a:moveTo>
                <a:cubicBezTo>
                  <a:pt x="2164" y="0"/>
                  <a:pt x="1624" y="0"/>
                  <a:pt x="1265" y="230"/>
                </a:cubicBezTo>
                <a:cubicBezTo>
                  <a:pt x="747" y="518"/>
                  <a:pt x="339" y="1143"/>
                  <a:pt x="150" y="1936"/>
                </a:cubicBezTo>
                <a:cubicBezTo>
                  <a:pt x="0" y="2486"/>
                  <a:pt x="0" y="3312"/>
                  <a:pt x="0" y="4688"/>
                </a:cubicBezTo>
                <a:lnTo>
                  <a:pt x="0" y="16912"/>
                </a:lnTo>
                <a:cubicBezTo>
                  <a:pt x="0" y="18288"/>
                  <a:pt x="0" y="19114"/>
                  <a:pt x="150" y="19664"/>
                </a:cubicBezTo>
                <a:cubicBezTo>
                  <a:pt x="339" y="20457"/>
                  <a:pt x="747" y="21082"/>
                  <a:pt x="1265" y="21370"/>
                </a:cubicBezTo>
                <a:cubicBezTo>
                  <a:pt x="1624" y="21600"/>
                  <a:pt x="2164" y="21600"/>
                  <a:pt x="3063" y="21600"/>
                </a:cubicBezTo>
                <a:lnTo>
                  <a:pt x="18537" y="21600"/>
                </a:lnTo>
                <a:cubicBezTo>
                  <a:pt x="19436" y="21600"/>
                  <a:pt x="19976" y="21600"/>
                  <a:pt x="20335" y="21370"/>
                </a:cubicBezTo>
                <a:cubicBezTo>
                  <a:pt x="20853" y="21082"/>
                  <a:pt x="21261" y="20457"/>
                  <a:pt x="21450" y="19664"/>
                </a:cubicBezTo>
                <a:cubicBezTo>
                  <a:pt x="21600" y="19114"/>
                  <a:pt x="21600" y="18288"/>
                  <a:pt x="21600" y="16912"/>
                </a:cubicBezTo>
                <a:lnTo>
                  <a:pt x="21600" y="4688"/>
                </a:lnTo>
                <a:cubicBezTo>
                  <a:pt x="21600" y="3312"/>
                  <a:pt x="21600" y="2486"/>
                  <a:pt x="21450" y="1936"/>
                </a:cubicBezTo>
                <a:cubicBezTo>
                  <a:pt x="21261" y="1143"/>
                  <a:pt x="20853" y="518"/>
                  <a:pt x="20335" y="230"/>
                </a:cubicBezTo>
                <a:cubicBezTo>
                  <a:pt x="19976" y="0"/>
                  <a:pt x="19436" y="0"/>
                  <a:pt x="18537" y="0"/>
                </a:cubicBezTo>
                <a:lnTo>
                  <a:pt x="3063" y="0"/>
                </a:lnTo>
                <a:close/>
              </a:path>
            </a:pathLst>
          </a:custGeom>
          <a:ln w="12700">
            <a:miter lim="400000"/>
          </a:ln>
        </p:spPr>
      </p:pic>
      <p:sp>
        <p:nvSpPr>
          <p:cNvPr id="451" name="Line"/>
          <p:cNvSpPr/>
          <p:nvPr/>
        </p:nvSpPr>
        <p:spPr>
          <a:xfrm flipV="1">
            <a:off x="2796220" y="1559327"/>
            <a:ext cx="0" cy="1361500"/>
          </a:xfrm>
          <a:prstGeom prst="line">
            <a:avLst/>
          </a:prstGeom>
          <a:ln w="63500">
            <a:solidFill>
              <a:srgbClr val="FFFFFF"/>
            </a:solidFill>
            <a:prstDash val="sysDot"/>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52" name="Line"/>
          <p:cNvSpPr/>
          <p:nvPr/>
        </p:nvSpPr>
        <p:spPr>
          <a:xfrm flipV="1">
            <a:off x="3514724" y="1230720"/>
            <a:ext cx="6140" cy="1655951"/>
          </a:xfrm>
          <a:prstGeom prst="line">
            <a:avLst/>
          </a:prstGeom>
          <a:ln w="63500">
            <a:solidFill>
              <a:srgbClr val="FFFFFF"/>
            </a:solidFill>
            <a:prstDash val="sysDot"/>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53" name="Line"/>
          <p:cNvSpPr/>
          <p:nvPr/>
        </p:nvSpPr>
        <p:spPr>
          <a:xfrm flipV="1">
            <a:off x="4387640" y="893810"/>
            <a:ext cx="0" cy="1961189"/>
          </a:xfrm>
          <a:prstGeom prst="line">
            <a:avLst/>
          </a:prstGeom>
          <a:ln w="63500">
            <a:solidFill>
              <a:srgbClr val="FFFFFF"/>
            </a:solidFill>
            <a:prstDash val="sysDot"/>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54" name="PRIMA constrains the initial abundances in protoplanetary disks that are preserved in exoplanet atmospheres"/>
          <p:cNvSpPr txBox="1"/>
          <p:nvPr/>
        </p:nvSpPr>
        <p:spPr>
          <a:xfrm>
            <a:off x="5000627" y="1350063"/>
            <a:ext cx="1989435" cy="1048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PRIMA constrains the initial abundances in protoplanetary disks that are preserved in exoplanet atmospheres</a:t>
            </a:r>
          </a:p>
        </p:txBody>
      </p:sp>
      <p:pic>
        <p:nvPicPr>
          <p:cNvPr id="456" name="vert_lockup_white_color.png" descr="vert_lockup_white_color.png"/>
          <p:cNvPicPr>
            <a:picLocks noChangeAspect="1"/>
          </p:cNvPicPr>
          <p:nvPr/>
        </p:nvPicPr>
        <p:blipFill>
          <a:blip r:embed="rId5"/>
          <a:stretch>
            <a:fillRect/>
          </a:stretch>
        </p:blipFill>
        <p:spPr>
          <a:xfrm>
            <a:off x="-398822" y="-79400"/>
            <a:ext cx="2999594" cy="2999594"/>
          </a:xfrm>
          <a:prstGeom prst="rect">
            <a:avLst/>
          </a:prstGeom>
          <a:ln w="12700">
            <a:miter lim="400000"/>
          </a:ln>
        </p:spPr>
      </p:pic>
      <p:sp>
        <p:nvSpPr>
          <p:cNvPr id="457" name="PRIMA reveals origins of exoplanet atmospheres in protoplanetary disks by producing surveys of disk properties that will have a transformative effect on the field of exoplanet science"/>
          <p:cNvSpPr txBox="1"/>
          <p:nvPr/>
        </p:nvSpPr>
        <p:spPr>
          <a:xfrm>
            <a:off x="7561042" y="2350393"/>
            <a:ext cx="1307121" cy="2462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000" b="1"/>
            </a:pPr>
            <a:r>
              <a:rPr sz="1313" b="1" dirty="0">
                <a:solidFill>
                  <a:srgbClr val="FFFFFF"/>
                </a:solidFill>
                <a:latin typeface="Helvetica Neue"/>
                <a:ea typeface="Helvetica Neue"/>
                <a:cs typeface="Helvetica Neue"/>
                <a:sym typeface="Helvetica Neue"/>
              </a:rPr>
              <a:t>PRIMA reveals origins of exoplanet atmospheres in protoplanetary disks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producing surveys of disk properties that will have a transformative effect on the field of exoplanet science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603DDDAD-A4AF-E762-6857-F992BCD74FE5}"/>
            </a:ext>
          </a:extLst>
        </p:cNvPr>
        <p:cNvGrpSpPr/>
        <p:nvPr/>
      </p:nvGrpSpPr>
      <p:grpSpPr>
        <a:xfrm>
          <a:off x="0" y="0"/>
          <a:ext cx="0" cy="0"/>
          <a:chOff x="0" y="0"/>
          <a:chExt cx="0" cy="0"/>
        </a:xfrm>
      </p:grpSpPr>
      <p:sp>
        <p:nvSpPr>
          <p:cNvPr id="103" name="Google Shape;103;p1">
            <a:extLst>
              <a:ext uri="{FF2B5EF4-FFF2-40B4-BE49-F238E27FC236}">
                <a16:creationId xmlns:a16="http://schemas.microsoft.com/office/drawing/2014/main" id="{2AED721B-3512-1080-08E1-2DC89832BCC6}"/>
              </a:ext>
            </a:extLst>
          </p:cNvPr>
          <p:cNvSpPr txBox="1"/>
          <p:nvPr/>
        </p:nvSpPr>
        <p:spPr>
          <a:xfrm>
            <a:off x="4460358" y="1141867"/>
            <a:ext cx="4060658" cy="3231624"/>
          </a:xfrm>
          <a:prstGeom prst="rect">
            <a:avLst/>
          </a:prstGeom>
          <a:noFill/>
          <a:ln>
            <a:noFill/>
          </a:ln>
        </p:spPr>
        <p:txBody>
          <a:bodyPr spcFirstLastPara="1" wrap="square" lIns="68569" tIns="34275" rIns="68569" bIns="34275" anchor="t" anchorCtr="0">
            <a:spAutoFit/>
          </a:bodyPr>
          <a:lstStyle/>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Jason Glenn</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Principal Investigator, GSFC</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Margaret Meixner</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Deputy PI,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Matt Bradford</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Project Scientist,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Klaus Pontoppidan</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Deputy PI,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Alexandra Pope</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Science Lead, UMass</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Tiffany Kataria</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Deputy SL,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Jenn Rocca</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Proposal Capture Lead,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endParaRPr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endParaRPr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Please see the PRIMA website </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for a full list of Co-Is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and science affiliates,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all this information and so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much more!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hlinkClick r:id="rId3"/>
              </a:rPr>
              <a:t>https://prima.ipac.caltech.edu/</a:t>
            </a:r>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a:t>
            </a:r>
          </a:p>
          <a:p>
            <a:pPr rtl="0"/>
            <a:endPar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04" name="Google Shape;104;p1">
            <a:extLst>
              <a:ext uri="{FF2B5EF4-FFF2-40B4-BE49-F238E27FC236}">
                <a16:creationId xmlns:a16="http://schemas.microsoft.com/office/drawing/2014/main" id="{C2E6B076-4E6D-FDF3-9BF8-5A8B7B7C236F}"/>
              </a:ext>
            </a:extLst>
          </p:cNvPr>
          <p:cNvPicPr preferRelativeResize="0"/>
          <p:nvPr/>
        </p:nvPicPr>
        <p:blipFill rotWithShape="1">
          <a:blip r:embed="rId4">
            <a:alphaModFix/>
          </a:blip>
          <a:srcRect/>
          <a:stretch/>
        </p:blipFill>
        <p:spPr>
          <a:xfrm>
            <a:off x="0" y="4561257"/>
            <a:ext cx="9144000" cy="515155"/>
          </a:xfrm>
          <a:prstGeom prst="rect">
            <a:avLst/>
          </a:prstGeom>
          <a:noFill/>
          <a:ln>
            <a:noFill/>
          </a:ln>
        </p:spPr>
      </p:pic>
      <p:pic>
        <p:nvPicPr>
          <p:cNvPr id="105" name="Google Shape;105;p1" descr="A satellite in space with stars&#10;&#10;Description automatically generated">
            <a:extLst>
              <a:ext uri="{FF2B5EF4-FFF2-40B4-BE49-F238E27FC236}">
                <a16:creationId xmlns:a16="http://schemas.microsoft.com/office/drawing/2014/main" id="{8165C2C8-4D4B-B407-7A34-220CEC558978}"/>
              </a:ext>
            </a:extLst>
          </p:cNvPr>
          <p:cNvPicPr preferRelativeResize="0"/>
          <p:nvPr/>
        </p:nvPicPr>
        <p:blipFill rotWithShape="1">
          <a:blip r:embed="rId5">
            <a:alphaModFix/>
          </a:blip>
          <a:srcRect/>
          <a:stretch/>
        </p:blipFill>
        <p:spPr>
          <a:xfrm>
            <a:off x="301558" y="1141867"/>
            <a:ext cx="3931306" cy="3278981"/>
          </a:xfrm>
          <a:prstGeom prst="rect">
            <a:avLst/>
          </a:prstGeom>
          <a:noFill/>
          <a:ln>
            <a:noFill/>
          </a:ln>
        </p:spPr>
      </p:pic>
      <p:pic>
        <p:nvPicPr>
          <p:cNvPr id="106" name="Google Shape;106;p1" descr="Qr code&#10;&#10;AI-generated content may be incorrect.">
            <a:extLst>
              <a:ext uri="{FF2B5EF4-FFF2-40B4-BE49-F238E27FC236}">
                <a16:creationId xmlns:a16="http://schemas.microsoft.com/office/drawing/2014/main" id="{C8A4DF9F-8D54-6E3B-D1EE-7281AC3A8B50}"/>
              </a:ext>
            </a:extLst>
          </p:cNvPr>
          <p:cNvPicPr preferRelativeResize="0"/>
          <p:nvPr/>
        </p:nvPicPr>
        <p:blipFill rotWithShape="1">
          <a:blip r:embed="rId6">
            <a:alphaModFix/>
          </a:blip>
          <a:srcRect/>
          <a:stretch/>
        </p:blipFill>
        <p:spPr>
          <a:xfrm>
            <a:off x="7079268" y="2628006"/>
            <a:ext cx="1669242" cy="1669242"/>
          </a:xfrm>
          <a:prstGeom prst="rect">
            <a:avLst/>
          </a:prstGeom>
          <a:noFill/>
          <a:ln>
            <a:noFill/>
          </a:ln>
        </p:spPr>
      </p:pic>
    </p:spTree>
    <p:extLst>
      <p:ext uri="{BB962C8B-B14F-4D97-AF65-F5344CB8AC3E}">
        <p14:creationId xmlns:p14="http://schemas.microsoft.com/office/powerpoint/2010/main" val="2486338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7913-B028-837D-5627-79AAB28B6741}"/>
            </a:ext>
          </a:extLst>
        </p:cNvPr>
        <p:cNvGrpSpPr/>
        <p:nvPr/>
      </p:nvGrpSpPr>
      <p:grpSpPr>
        <a:xfrm>
          <a:off x="0" y="0"/>
          <a:ext cx="0" cy="0"/>
          <a:chOff x="0" y="0"/>
          <a:chExt cx="0" cy="0"/>
        </a:xfrm>
      </p:grpSpPr>
      <p:sp>
        <p:nvSpPr>
          <p:cNvPr id="442" name="Rectangle">
            <a:extLst>
              <a:ext uri="{FF2B5EF4-FFF2-40B4-BE49-F238E27FC236}">
                <a16:creationId xmlns:a16="http://schemas.microsoft.com/office/drawing/2014/main" id="{66318152-196F-13DB-DC3D-4553400769B5}"/>
              </a:ext>
            </a:extLst>
          </p:cNvPr>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43" name="ppd_sectionD_fig1.png" descr="ppd_sectionD_fig1.png">
            <a:extLst>
              <a:ext uri="{FF2B5EF4-FFF2-40B4-BE49-F238E27FC236}">
                <a16:creationId xmlns:a16="http://schemas.microsoft.com/office/drawing/2014/main" id="{28FB0DE2-E5EF-46B5-A16C-719737C8E4AF}"/>
              </a:ext>
            </a:extLst>
          </p:cNvPr>
          <p:cNvPicPr>
            <a:picLocks noChangeAspect="1"/>
          </p:cNvPicPr>
          <p:nvPr/>
        </p:nvPicPr>
        <p:blipFill>
          <a:blip r:embed="rId3"/>
          <a:srcRect l="766" t="1541" r="514" b="2073"/>
          <a:stretch>
            <a:fillRect/>
          </a:stretch>
        </p:blipFill>
        <p:spPr>
          <a:xfrm>
            <a:off x="1528947" y="2438841"/>
            <a:ext cx="5275240" cy="2285703"/>
          </a:xfrm>
          <a:prstGeom prst="rect">
            <a:avLst/>
          </a:prstGeom>
          <a:ln w="12700">
            <a:miter lim="400000"/>
          </a:ln>
        </p:spPr>
      </p:pic>
      <p:sp>
        <p:nvSpPr>
          <p:cNvPr id="444" name="Rectangle">
            <a:extLst>
              <a:ext uri="{FF2B5EF4-FFF2-40B4-BE49-F238E27FC236}">
                <a16:creationId xmlns:a16="http://schemas.microsoft.com/office/drawing/2014/main" id="{2302A8DC-70FB-CCD6-1B32-1434BF56CF61}"/>
              </a:ext>
            </a:extLst>
          </p:cNvPr>
          <p:cNvSpPr/>
          <p:nvPr/>
        </p:nvSpPr>
        <p:spPr>
          <a:xfrm>
            <a:off x="6310321" y="2252370"/>
            <a:ext cx="391493"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45" name="Rectangle">
            <a:extLst>
              <a:ext uri="{FF2B5EF4-FFF2-40B4-BE49-F238E27FC236}">
                <a16:creationId xmlns:a16="http://schemas.microsoft.com/office/drawing/2014/main" id="{625155EE-9AF2-210C-1BF5-9F6C895025D0}"/>
              </a:ext>
            </a:extLst>
          </p:cNvPr>
          <p:cNvSpPr/>
          <p:nvPr/>
        </p:nvSpPr>
        <p:spPr>
          <a:xfrm>
            <a:off x="2162175" y="2409825"/>
            <a:ext cx="2757376"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46" name="Screenshot 2023-08-15 at 3.49.42 PM.png" descr="Screenshot 2023-08-15 at 3.49.42 PM.png">
            <a:extLst>
              <a:ext uri="{FF2B5EF4-FFF2-40B4-BE49-F238E27FC236}">
                <a16:creationId xmlns:a16="http://schemas.microsoft.com/office/drawing/2014/main" id="{8F791CC8-E9A2-333C-2952-B6C1E4083B99}"/>
              </a:ext>
            </a:extLst>
          </p:cNvPr>
          <p:cNvPicPr>
            <a:picLocks noChangeAspect="1"/>
          </p:cNvPicPr>
          <p:nvPr/>
        </p:nvPicPr>
        <p:blipFill>
          <a:blip r:embed="rId4"/>
          <a:srcRect l="39489" t="19211" r="50581" b="70784"/>
          <a:stretch>
            <a:fillRect/>
          </a:stretch>
        </p:blipFill>
        <p:spPr>
          <a:xfrm>
            <a:off x="7591142" y="281792"/>
            <a:ext cx="1189367" cy="118932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6" y="1005"/>
                  <a:pt x="12358" y="0"/>
                  <a:pt x="9840" y="0"/>
                </a:cubicBezTo>
                <a:close/>
              </a:path>
            </a:pathLst>
          </a:custGeom>
          <a:ln w="12700">
            <a:miter lim="400000"/>
          </a:ln>
        </p:spPr>
      </p:pic>
      <p:sp>
        <p:nvSpPr>
          <p:cNvPr id="447" name="Formation of Planets">
            <a:extLst>
              <a:ext uri="{FF2B5EF4-FFF2-40B4-BE49-F238E27FC236}">
                <a16:creationId xmlns:a16="http://schemas.microsoft.com/office/drawing/2014/main" id="{19A99EDC-9167-38F3-149C-4C9AFF05C7A3}"/>
              </a:ext>
            </a:extLst>
          </p:cNvPr>
          <p:cNvSpPr txBox="1"/>
          <p:nvPr/>
        </p:nvSpPr>
        <p:spPr>
          <a:xfrm>
            <a:off x="7563336" y="1618476"/>
            <a:ext cx="1411777"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Formation of Planets</a:t>
            </a:r>
          </a:p>
        </p:txBody>
      </p:sp>
      <p:sp>
        <p:nvSpPr>
          <p:cNvPr id="454" name="PRIMA constrains the initial abundances in protoplanetary disks that are preserved in exoplanet atmospheres">
            <a:extLst>
              <a:ext uri="{FF2B5EF4-FFF2-40B4-BE49-F238E27FC236}">
                <a16:creationId xmlns:a16="http://schemas.microsoft.com/office/drawing/2014/main" id="{F8027115-E2EF-E937-88AD-2025851DB0AC}"/>
              </a:ext>
            </a:extLst>
          </p:cNvPr>
          <p:cNvSpPr txBox="1"/>
          <p:nvPr/>
        </p:nvSpPr>
        <p:spPr>
          <a:xfrm>
            <a:off x="282089" y="3106665"/>
            <a:ext cx="1637772" cy="64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a:defRPr sz="3500" b="1">
                <a:solidFill>
                  <a:srgbClr val="FFCECD"/>
                </a:solidFill>
              </a:defRPr>
            </a:lvl1pPr>
          </a:lstStyle>
          <a:p>
            <a:pPr defTabSz="914377" rtl="0" hangingPunct="0"/>
            <a:r>
              <a:rPr sz="1313" dirty="0">
                <a:latin typeface="Helvetica Neue"/>
                <a:ea typeface="Helvetica Neue"/>
                <a:cs typeface="Helvetica Neue"/>
                <a:sym typeface="Helvetica Neue"/>
              </a:rPr>
              <a:t>PRIMA </a:t>
            </a:r>
            <a:r>
              <a:rPr lang="en-US" sz="1313" dirty="0">
                <a:latin typeface="Helvetica Neue"/>
                <a:ea typeface="Helvetica Neue"/>
                <a:cs typeface="Helvetica Neue"/>
                <a:sym typeface="Helvetica Neue"/>
              </a:rPr>
              <a:t>provides unique access to these spectral lines.</a:t>
            </a:r>
            <a:endParaRPr sz="1313" dirty="0">
              <a:latin typeface="Helvetica Neue"/>
              <a:ea typeface="Helvetica Neue"/>
              <a:cs typeface="Helvetica Neue"/>
              <a:sym typeface="Helvetica Neue"/>
            </a:endParaRPr>
          </a:p>
        </p:txBody>
      </p:sp>
      <p:pic>
        <p:nvPicPr>
          <p:cNvPr id="456" name="vert_lockup_white_color.png" descr="vert_lockup_white_color.png">
            <a:extLst>
              <a:ext uri="{FF2B5EF4-FFF2-40B4-BE49-F238E27FC236}">
                <a16:creationId xmlns:a16="http://schemas.microsoft.com/office/drawing/2014/main" id="{45A30A76-4C8B-2A2D-2AD3-CE6EA35481A6}"/>
              </a:ext>
            </a:extLst>
          </p:cNvPr>
          <p:cNvPicPr>
            <a:picLocks noChangeAspect="1"/>
          </p:cNvPicPr>
          <p:nvPr/>
        </p:nvPicPr>
        <p:blipFill>
          <a:blip r:embed="rId5"/>
          <a:stretch>
            <a:fillRect/>
          </a:stretch>
        </p:blipFill>
        <p:spPr>
          <a:xfrm>
            <a:off x="-398822" y="-79400"/>
            <a:ext cx="2999594" cy="2999594"/>
          </a:xfrm>
          <a:prstGeom prst="rect">
            <a:avLst/>
          </a:prstGeom>
          <a:ln w="12700">
            <a:miter lim="400000"/>
          </a:ln>
        </p:spPr>
      </p:pic>
      <p:sp>
        <p:nvSpPr>
          <p:cNvPr id="457" name="PRIMA reveals origins of exoplanet atmospheres in protoplanetary disks by producing surveys of disk properties that will have a transformative effect on the field of exoplanet science">
            <a:extLst>
              <a:ext uri="{FF2B5EF4-FFF2-40B4-BE49-F238E27FC236}">
                <a16:creationId xmlns:a16="http://schemas.microsoft.com/office/drawing/2014/main" id="{CA6B265E-32E5-1C45-FAAA-934A0C1CE672}"/>
              </a:ext>
            </a:extLst>
          </p:cNvPr>
          <p:cNvSpPr txBox="1"/>
          <p:nvPr/>
        </p:nvSpPr>
        <p:spPr>
          <a:xfrm>
            <a:off x="7561042" y="2350393"/>
            <a:ext cx="1307121" cy="2462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000" b="1"/>
            </a:pPr>
            <a:r>
              <a:rPr sz="1313" b="1" dirty="0">
                <a:solidFill>
                  <a:srgbClr val="FFFFFF"/>
                </a:solidFill>
                <a:latin typeface="Helvetica Neue"/>
                <a:ea typeface="Helvetica Neue"/>
                <a:cs typeface="Helvetica Neue"/>
                <a:sym typeface="Helvetica Neue"/>
              </a:rPr>
              <a:t>PRIMA reveals origins of exoplanet atmospheres in protoplanetary disks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producing surveys of disk properties that will have a transformative effect on the field of exoplanet science</a:t>
            </a:r>
          </a:p>
        </p:txBody>
      </p:sp>
      <p:pic>
        <p:nvPicPr>
          <p:cNvPr id="2" name="Google Shape;142;p5" descr="A diagram of a temperature&#10;&#10;Description automatically generated">
            <a:extLst>
              <a:ext uri="{FF2B5EF4-FFF2-40B4-BE49-F238E27FC236}">
                <a16:creationId xmlns:a16="http://schemas.microsoft.com/office/drawing/2014/main" id="{EF4F4D4E-75FD-6509-2285-C83CC389173D}"/>
              </a:ext>
            </a:extLst>
          </p:cNvPr>
          <p:cNvPicPr preferRelativeResize="0">
            <a:picLocks noChangeAspect="1"/>
          </p:cNvPicPr>
          <p:nvPr/>
        </p:nvPicPr>
        <p:blipFill rotWithShape="1">
          <a:blip r:embed="rId6">
            <a:alphaModFix/>
          </a:blip>
          <a:srcRect l="2418" t="1270" b="1394"/>
          <a:stretch>
            <a:fillRect/>
          </a:stretch>
        </p:blipFill>
        <p:spPr>
          <a:xfrm>
            <a:off x="2353417" y="58923"/>
            <a:ext cx="4911800" cy="2488364"/>
          </a:xfrm>
          <a:prstGeom prst="rect">
            <a:avLst/>
          </a:prstGeom>
          <a:noFill/>
          <a:ln>
            <a:noFill/>
          </a:ln>
          <a:effectLst>
            <a:softEdge rad="12700"/>
          </a:effectLst>
        </p:spPr>
      </p:pic>
    </p:spTree>
    <p:extLst>
      <p:ext uri="{BB962C8B-B14F-4D97-AF65-F5344CB8AC3E}">
        <p14:creationId xmlns:p14="http://schemas.microsoft.com/office/powerpoint/2010/main" val="48626190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62" name="Screenshot 2023-08-15 at 3.49.42 PM.png" descr="Screenshot 2023-08-15 at 3.49.42 PM.png"/>
          <p:cNvPicPr>
            <a:picLocks noChangeAspect="1"/>
          </p:cNvPicPr>
          <p:nvPr/>
        </p:nvPicPr>
        <p:blipFill>
          <a:blip r:embed="rId3"/>
          <a:srcRect l="25835" t="63782" r="64305" b="26200"/>
          <a:stretch>
            <a:fillRect/>
          </a:stretch>
        </p:blipFill>
        <p:spPr>
          <a:xfrm>
            <a:off x="7619353" y="231476"/>
            <a:ext cx="1190498" cy="11905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6"/>
                  <a:pt x="12357" y="0"/>
                  <a:pt x="9839" y="0"/>
                </a:cubicBezTo>
                <a:close/>
              </a:path>
            </a:pathLst>
          </a:custGeom>
          <a:ln w="12700">
            <a:miter lim="400000"/>
          </a:ln>
        </p:spPr>
      </p:pic>
      <p:sp>
        <p:nvSpPr>
          <p:cNvPr id="463" name="Evolution of Galactic Ecosystems"/>
          <p:cNvSpPr txBox="1"/>
          <p:nvPr/>
        </p:nvSpPr>
        <p:spPr>
          <a:xfrm>
            <a:off x="7506130" y="1510528"/>
            <a:ext cx="2145283" cy="904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Evolution of Galactic Ecosystems</a:t>
            </a:r>
          </a:p>
        </p:txBody>
      </p:sp>
      <p:sp>
        <p:nvSpPr>
          <p:cNvPr id="464" name="0                          1                2          3       4"/>
          <p:cNvSpPr txBox="1"/>
          <p:nvPr/>
        </p:nvSpPr>
        <p:spPr>
          <a:xfrm>
            <a:off x="2343855" y="4459294"/>
            <a:ext cx="6761749"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a:lvl1pPr>
          </a:lstStyle>
          <a:p>
            <a:pPr defTabSz="914377" rtl="0" hangingPunct="0"/>
            <a:r>
              <a:rPr sz="1875">
                <a:solidFill>
                  <a:srgbClr val="FFFFFF"/>
                </a:solidFill>
                <a:latin typeface="Helvetica Neue"/>
                <a:ea typeface="Helvetica Neue"/>
                <a:cs typeface="Helvetica Neue"/>
                <a:sym typeface="Helvetica Neue"/>
              </a:rPr>
              <a:t>0                          1                2          3       4</a:t>
            </a:r>
          </a:p>
        </p:txBody>
      </p:sp>
      <p:sp>
        <p:nvSpPr>
          <p:cNvPr id="465" name="Line"/>
          <p:cNvSpPr/>
          <p:nvPr/>
        </p:nvSpPr>
        <p:spPr>
          <a:xfrm flipV="1">
            <a:off x="2404556" y="4420058"/>
            <a:ext cx="4550628" cy="2493"/>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66" name="Line"/>
          <p:cNvSpPr/>
          <p:nvPr/>
        </p:nvSpPr>
        <p:spPr>
          <a:xfrm flipV="1">
            <a:off x="2422632" y="3090975"/>
            <a:ext cx="4577" cy="1356529"/>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67" name="Line"/>
          <p:cNvSpPr/>
          <p:nvPr/>
        </p:nvSpPr>
        <p:spPr>
          <a:xfrm>
            <a:off x="2472171" y="2560101"/>
            <a:ext cx="4398666" cy="1134930"/>
          </a:xfrm>
          <a:custGeom>
            <a:avLst/>
            <a:gdLst/>
            <a:ahLst/>
            <a:cxnLst>
              <a:cxn ang="0">
                <a:pos x="wd2" y="hd2"/>
              </a:cxn>
              <a:cxn ang="5400000">
                <a:pos x="wd2" y="hd2"/>
              </a:cxn>
              <a:cxn ang="10800000">
                <a:pos x="wd2" y="hd2"/>
              </a:cxn>
              <a:cxn ang="16200000">
                <a:pos x="wd2" y="hd2"/>
              </a:cxn>
            </a:cxnLst>
            <a:rect l="0" t="0" r="r" b="b"/>
            <a:pathLst>
              <a:path w="21600" h="21438" extrusionOk="0">
                <a:moveTo>
                  <a:pt x="0" y="21438"/>
                </a:moveTo>
                <a:cubicBezTo>
                  <a:pt x="2254" y="16725"/>
                  <a:pt x="4514" y="12295"/>
                  <a:pt x="6780" y="8138"/>
                </a:cubicBezTo>
                <a:cubicBezTo>
                  <a:pt x="9082" y="3912"/>
                  <a:pt x="11468" y="-162"/>
                  <a:pt x="13994" y="5"/>
                </a:cubicBezTo>
                <a:cubicBezTo>
                  <a:pt x="15352" y="95"/>
                  <a:pt x="16678" y="1435"/>
                  <a:pt x="17962" y="3223"/>
                </a:cubicBezTo>
                <a:cubicBezTo>
                  <a:pt x="19203" y="4952"/>
                  <a:pt x="20419" y="7120"/>
                  <a:pt x="21600" y="9725"/>
                </a:cubicBezTo>
              </a:path>
            </a:pathLst>
          </a:custGeom>
          <a:ln w="190500">
            <a:solidFill>
              <a:srgbClr val="C14665"/>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68" name="Redshift"/>
          <p:cNvSpPr txBox="1"/>
          <p:nvPr/>
        </p:nvSpPr>
        <p:spPr>
          <a:xfrm>
            <a:off x="4445631" y="4764318"/>
            <a:ext cx="1470935"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Redshift</a:t>
            </a:r>
          </a:p>
        </p:txBody>
      </p:sp>
      <p:sp>
        <p:nvSpPr>
          <p:cNvPr id="469" name="Line"/>
          <p:cNvSpPr/>
          <p:nvPr/>
        </p:nvSpPr>
        <p:spPr>
          <a:xfrm flipV="1">
            <a:off x="4324350"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70" name="Line"/>
          <p:cNvSpPr/>
          <p:nvPr/>
        </p:nvSpPr>
        <p:spPr>
          <a:xfrm flipV="1">
            <a:off x="5448300" y="425210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71" name="Line"/>
          <p:cNvSpPr/>
          <p:nvPr/>
        </p:nvSpPr>
        <p:spPr>
          <a:xfrm flipV="1">
            <a:off x="6238875" y="4223526"/>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72" name="Line"/>
          <p:cNvSpPr/>
          <p:nvPr/>
        </p:nvSpPr>
        <p:spPr>
          <a:xfrm flipV="1">
            <a:off x="6848475"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73" name="Star formation rate"/>
          <p:cNvSpPr txBox="1"/>
          <p:nvPr/>
        </p:nvSpPr>
        <p:spPr>
          <a:xfrm rot="20245851">
            <a:off x="3445506" y="3030443"/>
            <a:ext cx="1470935"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000" b="1">
                <a:solidFill>
                  <a:srgbClr val="C14665"/>
                </a:solidFill>
              </a:defRPr>
            </a:lvl1pPr>
          </a:lstStyle>
          <a:p>
            <a:pPr defTabSz="914377" rtl="0" hangingPunct="0"/>
            <a:r>
              <a:rPr sz="1125">
                <a:latin typeface="Helvetica Neue"/>
                <a:ea typeface="Helvetica Neue"/>
                <a:cs typeface="Helvetica Neue"/>
                <a:sym typeface="Helvetica Neue"/>
              </a:rPr>
              <a:t>Star formation rate</a:t>
            </a:r>
          </a:p>
        </p:txBody>
      </p:sp>
      <p:sp>
        <p:nvSpPr>
          <p:cNvPr id="474" name="Rate Density"/>
          <p:cNvSpPr txBox="1"/>
          <p:nvPr/>
        </p:nvSpPr>
        <p:spPr>
          <a:xfrm rot="16200000">
            <a:off x="1069228" y="3364501"/>
            <a:ext cx="1470935"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Rate Density</a:t>
            </a:r>
          </a:p>
        </p:txBody>
      </p:sp>
      <p:sp>
        <p:nvSpPr>
          <p:cNvPr id="476" name="Broadly, star formation activity in the universe peaks around z = 2 (cosmic noon)"/>
          <p:cNvSpPr txBox="1"/>
          <p:nvPr/>
        </p:nvSpPr>
        <p:spPr>
          <a:xfrm>
            <a:off x="4393928" y="1175942"/>
            <a:ext cx="2234332" cy="892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700" b="1">
                <a:solidFill>
                  <a:srgbClr val="FFCECD"/>
                </a:solidFill>
              </a:defRPr>
            </a:lvl1pPr>
          </a:lstStyle>
          <a:p>
            <a:pPr defTabSz="914377" rtl="0" hangingPunct="0"/>
            <a:r>
              <a:rPr sz="1388">
                <a:latin typeface="Helvetica Neue"/>
                <a:ea typeface="Helvetica Neue"/>
                <a:cs typeface="Helvetica Neue"/>
                <a:sym typeface="Helvetica Neue"/>
              </a:rPr>
              <a:t>Broadly, star formation activity in the universe peaks around z = 2 (cosmic noon)</a:t>
            </a:r>
          </a:p>
        </p:txBody>
      </p:sp>
      <p:pic>
        <p:nvPicPr>
          <p:cNvPr id="477" name="vert_lockup_white_color.png" descr="vert_lockup_white_color.png"/>
          <p:cNvPicPr>
            <a:picLocks noChangeAspect="1"/>
          </p:cNvPicPr>
          <p:nvPr/>
        </p:nvPicPr>
        <p:blipFill>
          <a:blip r:embed="rId4"/>
          <a:stretch>
            <a:fillRect/>
          </a:stretch>
        </p:blipFill>
        <p:spPr>
          <a:xfrm>
            <a:off x="-398822" y="-79400"/>
            <a:ext cx="2999594" cy="2999594"/>
          </a:xfrm>
          <a:prstGeom prst="rect">
            <a:avLst/>
          </a:prstGeom>
          <a:ln w="12700">
            <a:miter lim="400000"/>
          </a:ln>
        </p:spPr>
      </p:pic>
      <p:sp>
        <p:nvSpPr>
          <p:cNvPr id="478" name="PRIMA links the growth of galaxies and black holes over cosmic time by simultaneously measuring rates of black hole accretion and star formation in dust-obscured galaxies to answer major questions about black hole growth and feedback"/>
          <p:cNvSpPr txBox="1"/>
          <p:nvPr/>
        </p:nvSpPr>
        <p:spPr>
          <a:xfrm>
            <a:off x="7507709" y="2468432"/>
            <a:ext cx="1470935" cy="250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000" b="1"/>
            </a:pPr>
            <a:r>
              <a:rPr sz="1200" b="1" dirty="0">
                <a:solidFill>
                  <a:srgbClr val="FFFFFF"/>
                </a:solidFill>
                <a:latin typeface="Helvetica Neue"/>
                <a:ea typeface="Helvetica Neue"/>
                <a:cs typeface="Helvetica Neue"/>
                <a:sym typeface="Helvetica Neue"/>
              </a:rPr>
              <a:t>PRIMA links the growth of galaxies and black holes over cosmic time</a:t>
            </a:r>
            <a:r>
              <a:rPr sz="1125" b="1" dirty="0">
                <a:solidFill>
                  <a:srgbClr val="FFFFFF"/>
                </a:solidFill>
                <a:latin typeface="Helvetica Neue"/>
                <a:ea typeface="Helvetica Neue"/>
                <a:cs typeface="Helvetica Neue"/>
                <a:sym typeface="Helvetica Neue"/>
              </a:rPr>
              <a:t>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simultaneously measuring rates of black hole accretion and star formation in dust-obscured galaxies to answer major questions about black hole growth and feedback</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83" name="Shape"/>
          <p:cNvSpPr/>
          <p:nvPr/>
        </p:nvSpPr>
        <p:spPr>
          <a:xfrm>
            <a:off x="2481043" y="2561180"/>
            <a:ext cx="4380816" cy="1860556"/>
          </a:xfrm>
          <a:custGeom>
            <a:avLst/>
            <a:gdLst/>
            <a:ahLst/>
            <a:cxnLst>
              <a:cxn ang="0">
                <a:pos x="wd2" y="hd2"/>
              </a:cxn>
              <a:cxn ang="5400000">
                <a:pos x="wd2" y="hd2"/>
              </a:cxn>
              <a:cxn ang="10800000">
                <a:pos x="wd2" y="hd2"/>
              </a:cxn>
              <a:cxn ang="16200000">
                <a:pos x="wd2" y="hd2"/>
              </a:cxn>
            </a:cxnLst>
            <a:rect l="0" t="0" r="r" b="b"/>
            <a:pathLst>
              <a:path w="21600" h="21419" extrusionOk="0">
                <a:moveTo>
                  <a:pt x="0" y="16971"/>
                </a:moveTo>
                <a:lnTo>
                  <a:pt x="130" y="21419"/>
                </a:lnTo>
                <a:lnTo>
                  <a:pt x="508" y="21387"/>
                </a:lnTo>
                <a:cubicBezTo>
                  <a:pt x="1252" y="18052"/>
                  <a:pt x="2093" y="14894"/>
                  <a:pt x="3024" y="11945"/>
                </a:cubicBezTo>
                <a:cubicBezTo>
                  <a:pt x="3803" y="9476"/>
                  <a:pt x="4642" y="7159"/>
                  <a:pt x="5536" y="5012"/>
                </a:cubicBezTo>
                <a:cubicBezTo>
                  <a:pt x="6615" y="3118"/>
                  <a:pt x="7835" y="1929"/>
                  <a:pt x="9104" y="1539"/>
                </a:cubicBezTo>
                <a:cubicBezTo>
                  <a:pt x="9626" y="1379"/>
                  <a:pt x="10152" y="1355"/>
                  <a:pt x="10675" y="1434"/>
                </a:cubicBezTo>
                <a:cubicBezTo>
                  <a:pt x="11211" y="1514"/>
                  <a:pt x="11745" y="1701"/>
                  <a:pt x="12273" y="1995"/>
                </a:cubicBezTo>
                <a:cubicBezTo>
                  <a:pt x="13859" y="2378"/>
                  <a:pt x="15426" y="3230"/>
                  <a:pt x="16947" y="4537"/>
                </a:cubicBezTo>
                <a:cubicBezTo>
                  <a:pt x="18571" y="5933"/>
                  <a:pt x="20132" y="7837"/>
                  <a:pt x="21600" y="10214"/>
                </a:cubicBezTo>
                <a:lnTo>
                  <a:pt x="21504" y="6362"/>
                </a:lnTo>
                <a:lnTo>
                  <a:pt x="13262" y="544"/>
                </a:lnTo>
                <a:cubicBezTo>
                  <a:pt x="11956" y="-152"/>
                  <a:pt x="10616" y="-181"/>
                  <a:pt x="9306" y="460"/>
                </a:cubicBezTo>
                <a:cubicBezTo>
                  <a:pt x="8071" y="1065"/>
                  <a:pt x="6882" y="2256"/>
                  <a:pt x="5793" y="3981"/>
                </a:cubicBezTo>
                <a:lnTo>
                  <a:pt x="0" y="16971"/>
                </a:lnTo>
                <a:close/>
              </a:path>
            </a:pathLst>
          </a:custGeom>
          <a:solidFill>
            <a:srgbClr val="929292">
              <a:alpha val="67168"/>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pic>
        <p:nvPicPr>
          <p:cNvPr id="484" name="Screenshot 2023-08-15 at 3.49.42 PM.png" descr="Screenshot 2023-08-15 at 3.49.42 PM.png"/>
          <p:cNvPicPr>
            <a:picLocks noChangeAspect="1"/>
          </p:cNvPicPr>
          <p:nvPr/>
        </p:nvPicPr>
        <p:blipFill>
          <a:blip r:embed="rId3"/>
          <a:srcRect l="25835" t="63782" r="64305" b="26200"/>
          <a:stretch>
            <a:fillRect/>
          </a:stretch>
        </p:blipFill>
        <p:spPr>
          <a:xfrm>
            <a:off x="7619353" y="231476"/>
            <a:ext cx="1190498" cy="11905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6"/>
                  <a:pt x="12357" y="0"/>
                  <a:pt x="9839" y="0"/>
                </a:cubicBezTo>
                <a:close/>
              </a:path>
            </a:pathLst>
          </a:custGeom>
          <a:ln w="12700">
            <a:miter lim="400000"/>
          </a:ln>
        </p:spPr>
      </p:pic>
      <p:sp>
        <p:nvSpPr>
          <p:cNvPr id="485" name="Evolution of Galactic Ecosystems"/>
          <p:cNvSpPr txBox="1"/>
          <p:nvPr/>
        </p:nvSpPr>
        <p:spPr>
          <a:xfrm>
            <a:off x="7506130" y="1510528"/>
            <a:ext cx="2145283" cy="904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Evolution of Galactic Ecosystems</a:t>
            </a:r>
          </a:p>
        </p:txBody>
      </p:sp>
      <p:sp>
        <p:nvSpPr>
          <p:cNvPr id="486" name="0                          1                2          3       4"/>
          <p:cNvSpPr txBox="1"/>
          <p:nvPr/>
        </p:nvSpPr>
        <p:spPr>
          <a:xfrm>
            <a:off x="2343855" y="4459294"/>
            <a:ext cx="6761749"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a:lvl1pPr>
          </a:lstStyle>
          <a:p>
            <a:pPr defTabSz="914377" rtl="0" hangingPunct="0"/>
            <a:r>
              <a:rPr sz="1875">
                <a:solidFill>
                  <a:srgbClr val="FFFFFF"/>
                </a:solidFill>
                <a:latin typeface="Helvetica Neue"/>
                <a:ea typeface="Helvetica Neue"/>
                <a:cs typeface="Helvetica Neue"/>
                <a:sym typeface="Helvetica Neue"/>
              </a:rPr>
              <a:t>0                          1                2          3       4</a:t>
            </a:r>
          </a:p>
        </p:txBody>
      </p:sp>
      <p:sp>
        <p:nvSpPr>
          <p:cNvPr id="487" name="Line"/>
          <p:cNvSpPr/>
          <p:nvPr/>
        </p:nvSpPr>
        <p:spPr>
          <a:xfrm flipV="1">
            <a:off x="2404556" y="4420058"/>
            <a:ext cx="4550628" cy="2493"/>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88" name="Line"/>
          <p:cNvSpPr/>
          <p:nvPr/>
        </p:nvSpPr>
        <p:spPr>
          <a:xfrm flipV="1">
            <a:off x="2422632" y="3090975"/>
            <a:ext cx="4577" cy="1356529"/>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89" name="Shape"/>
          <p:cNvSpPr/>
          <p:nvPr/>
        </p:nvSpPr>
        <p:spPr>
          <a:xfrm>
            <a:off x="2972499" y="2037391"/>
            <a:ext cx="3094247" cy="1625865"/>
          </a:xfrm>
          <a:custGeom>
            <a:avLst/>
            <a:gdLst/>
            <a:ahLst/>
            <a:cxnLst>
              <a:cxn ang="0">
                <a:pos x="wd2" y="hd2"/>
              </a:cxn>
              <a:cxn ang="5400000">
                <a:pos x="wd2" y="hd2"/>
              </a:cxn>
              <a:cxn ang="10800000">
                <a:pos x="wd2" y="hd2"/>
              </a:cxn>
              <a:cxn ang="16200000">
                <a:pos x="wd2" y="hd2"/>
              </a:cxn>
            </a:cxnLst>
            <a:rect l="0" t="0" r="r" b="b"/>
            <a:pathLst>
              <a:path w="21600" h="21600" extrusionOk="0">
                <a:moveTo>
                  <a:pt x="0" y="17385"/>
                </a:moveTo>
                <a:lnTo>
                  <a:pt x="40" y="21600"/>
                </a:lnTo>
                <a:lnTo>
                  <a:pt x="4279" y="10887"/>
                </a:lnTo>
                <a:lnTo>
                  <a:pt x="9091" y="8488"/>
                </a:lnTo>
                <a:lnTo>
                  <a:pt x="13328" y="8825"/>
                </a:lnTo>
                <a:lnTo>
                  <a:pt x="17209" y="5790"/>
                </a:lnTo>
                <a:lnTo>
                  <a:pt x="21449" y="11141"/>
                </a:lnTo>
                <a:lnTo>
                  <a:pt x="21600" y="4119"/>
                </a:lnTo>
                <a:lnTo>
                  <a:pt x="17300" y="0"/>
                </a:lnTo>
                <a:lnTo>
                  <a:pt x="9077" y="7540"/>
                </a:lnTo>
                <a:lnTo>
                  <a:pt x="4308" y="9583"/>
                </a:lnTo>
                <a:lnTo>
                  <a:pt x="0" y="17385"/>
                </a:lnTo>
                <a:close/>
              </a:path>
            </a:pathLst>
          </a:custGeom>
          <a:solidFill>
            <a:srgbClr val="FFFFFF">
              <a:alpha val="68133"/>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0" name="Line"/>
          <p:cNvSpPr/>
          <p:nvPr/>
        </p:nvSpPr>
        <p:spPr>
          <a:xfrm>
            <a:off x="2479731" y="2486819"/>
            <a:ext cx="4349803" cy="14169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12" y="18420"/>
                  <a:pt x="2276" y="15486"/>
                  <a:pt x="3484" y="12813"/>
                </a:cubicBezTo>
                <a:cubicBezTo>
                  <a:pt x="4635" y="10265"/>
                  <a:pt x="5826" y="7959"/>
                  <a:pt x="7049" y="5906"/>
                </a:cubicBezTo>
                <a:cubicBezTo>
                  <a:pt x="8097" y="4129"/>
                  <a:pt x="9190" y="2738"/>
                  <a:pt x="10313" y="1753"/>
                </a:cubicBezTo>
                <a:cubicBezTo>
                  <a:pt x="11628" y="600"/>
                  <a:pt x="12975" y="12"/>
                  <a:pt x="14327" y="0"/>
                </a:cubicBezTo>
                <a:cubicBezTo>
                  <a:pt x="15565" y="865"/>
                  <a:pt x="16793" y="1888"/>
                  <a:pt x="18011" y="3067"/>
                </a:cubicBezTo>
                <a:cubicBezTo>
                  <a:pt x="19220" y="4238"/>
                  <a:pt x="20417" y="5562"/>
                  <a:pt x="21600" y="7038"/>
                </a:cubicBezTo>
              </a:path>
            </a:pathLst>
          </a:custGeom>
          <a:ln w="1270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1" name="Line"/>
          <p:cNvSpPr/>
          <p:nvPr/>
        </p:nvSpPr>
        <p:spPr>
          <a:xfrm>
            <a:off x="2472171" y="2560101"/>
            <a:ext cx="4398666" cy="1134930"/>
          </a:xfrm>
          <a:custGeom>
            <a:avLst/>
            <a:gdLst/>
            <a:ahLst/>
            <a:cxnLst>
              <a:cxn ang="0">
                <a:pos x="wd2" y="hd2"/>
              </a:cxn>
              <a:cxn ang="5400000">
                <a:pos x="wd2" y="hd2"/>
              </a:cxn>
              <a:cxn ang="10800000">
                <a:pos x="wd2" y="hd2"/>
              </a:cxn>
              <a:cxn ang="16200000">
                <a:pos x="wd2" y="hd2"/>
              </a:cxn>
            </a:cxnLst>
            <a:rect l="0" t="0" r="r" b="b"/>
            <a:pathLst>
              <a:path w="21600" h="21438" extrusionOk="0">
                <a:moveTo>
                  <a:pt x="0" y="21438"/>
                </a:moveTo>
                <a:cubicBezTo>
                  <a:pt x="2254" y="16725"/>
                  <a:pt x="4514" y="12295"/>
                  <a:pt x="6780" y="8138"/>
                </a:cubicBezTo>
                <a:cubicBezTo>
                  <a:pt x="9082" y="3912"/>
                  <a:pt x="11468" y="-162"/>
                  <a:pt x="13994" y="5"/>
                </a:cubicBezTo>
                <a:cubicBezTo>
                  <a:pt x="15352" y="95"/>
                  <a:pt x="16678" y="1435"/>
                  <a:pt x="17962" y="3223"/>
                </a:cubicBezTo>
                <a:cubicBezTo>
                  <a:pt x="19203" y="4952"/>
                  <a:pt x="20419" y="7120"/>
                  <a:pt x="21600" y="9725"/>
                </a:cubicBezTo>
              </a:path>
            </a:pathLst>
          </a:custGeom>
          <a:ln w="190500">
            <a:solidFill>
              <a:srgbClr val="C14665"/>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2" name="Redshift"/>
          <p:cNvSpPr txBox="1"/>
          <p:nvPr/>
        </p:nvSpPr>
        <p:spPr>
          <a:xfrm>
            <a:off x="4445631" y="4764318"/>
            <a:ext cx="1470935"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Redshift</a:t>
            </a:r>
          </a:p>
        </p:txBody>
      </p:sp>
      <p:sp>
        <p:nvSpPr>
          <p:cNvPr id="493" name="Line"/>
          <p:cNvSpPr/>
          <p:nvPr/>
        </p:nvSpPr>
        <p:spPr>
          <a:xfrm flipV="1">
            <a:off x="4324350"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4" name="Line"/>
          <p:cNvSpPr/>
          <p:nvPr/>
        </p:nvSpPr>
        <p:spPr>
          <a:xfrm flipV="1">
            <a:off x="5448300" y="425210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5" name="Line"/>
          <p:cNvSpPr/>
          <p:nvPr/>
        </p:nvSpPr>
        <p:spPr>
          <a:xfrm flipV="1">
            <a:off x="6238875" y="4223526"/>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6" name="Line"/>
          <p:cNvSpPr/>
          <p:nvPr/>
        </p:nvSpPr>
        <p:spPr>
          <a:xfrm flipV="1">
            <a:off x="6848475"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7" name="Star formation rate"/>
          <p:cNvSpPr txBox="1"/>
          <p:nvPr/>
        </p:nvSpPr>
        <p:spPr>
          <a:xfrm rot="20245851">
            <a:off x="3445506" y="3030443"/>
            <a:ext cx="1470935"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000" b="1">
                <a:solidFill>
                  <a:srgbClr val="C14665"/>
                </a:solidFill>
              </a:defRPr>
            </a:lvl1pPr>
          </a:lstStyle>
          <a:p>
            <a:pPr defTabSz="914377" rtl="0" hangingPunct="0"/>
            <a:r>
              <a:rPr sz="1125">
                <a:latin typeface="Helvetica Neue"/>
                <a:ea typeface="Helvetica Neue"/>
                <a:cs typeface="Helvetica Neue"/>
                <a:sym typeface="Helvetica Neue"/>
              </a:rPr>
              <a:t>Star formation rate</a:t>
            </a:r>
          </a:p>
        </p:txBody>
      </p:sp>
      <p:sp>
        <p:nvSpPr>
          <p:cNvPr id="498" name="Rate Density"/>
          <p:cNvSpPr txBox="1"/>
          <p:nvPr/>
        </p:nvSpPr>
        <p:spPr>
          <a:xfrm rot="16200000">
            <a:off x="1069228" y="3364501"/>
            <a:ext cx="1470935"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Rate Density</a:t>
            </a:r>
          </a:p>
        </p:txBody>
      </p:sp>
      <p:sp>
        <p:nvSpPr>
          <p:cNvPr id="499" name="IR"/>
          <p:cNvSpPr txBox="1"/>
          <p:nvPr/>
        </p:nvSpPr>
        <p:spPr>
          <a:xfrm>
            <a:off x="5379081" y="2201768"/>
            <a:ext cx="1470935"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IR</a:t>
            </a:r>
          </a:p>
        </p:txBody>
      </p:sp>
      <p:sp>
        <p:nvSpPr>
          <p:cNvPr id="500" name="X-Ray"/>
          <p:cNvSpPr txBox="1"/>
          <p:nvPr/>
        </p:nvSpPr>
        <p:spPr>
          <a:xfrm>
            <a:off x="6352479" y="3049493"/>
            <a:ext cx="612218"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X-Ray</a:t>
            </a:r>
          </a:p>
        </p:txBody>
      </p:sp>
      <p:sp>
        <p:nvSpPr>
          <p:cNvPr id="501" name="Black Hole accretion rate"/>
          <p:cNvSpPr txBox="1"/>
          <p:nvPr/>
        </p:nvSpPr>
        <p:spPr>
          <a:xfrm rot="20107542">
            <a:off x="3690007" y="2123239"/>
            <a:ext cx="1962886"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Black Hole accretion rate</a:t>
            </a:r>
          </a:p>
        </p:txBody>
      </p:sp>
      <p:pic>
        <p:nvPicPr>
          <p:cNvPr id="503" name="vert_lockup_white_color.png" descr="vert_lockup_white_color.png"/>
          <p:cNvPicPr>
            <a:picLocks noChangeAspect="1"/>
          </p:cNvPicPr>
          <p:nvPr/>
        </p:nvPicPr>
        <p:blipFill>
          <a:blip r:embed="rId4"/>
          <a:stretch>
            <a:fillRect/>
          </a:stretch>
        </p:blipFill>
        <p:spPr>
          <a:xfrm>
            <a:off x="-398822" y="-79400"/>
            <a:ext cx="2999594" cy="2999594"/>
          </a:xfrm>
          <a:prstGeom prst="rect">
            <a:avLst/>
          </a:prstGeom>
          <a:ln w="12700">
            <a:miter lim="400000"/>
          </a:ln>
        </p:spPr>
      </p:pic>
      <p:sp>
        <p:nvSpPr>
          <p:cNvPr id="504" name="Black hole growth likely peaks at a similar time, however it is difficult to get a complete census as growth often occurs in highly obscured central regions of galaxies"/>
          <p:cNvSpPr txBox="1"/>
          <p:nvPr/>
        </p:nvSpPr>
        <p:spPr>
          <a:xfrm>
            <a:off x="2631803" y="405352"/>
            <a:ext cx="2234332" cy="1533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700" b="1">
                <a:solidFill>
                  <a:srgbClr val="FFCECD"/>
                </a:solidFill>
              </a:defRPr>
            </a:lvl1pPr>
          </a:lstStyle>
          <a:p>
            <a:pPr defTabSz="914377" rtl="0" hangingPunct="0"/>
            <a:r>
              <a:rPr sz="1388">
                <a:latin typeface="Helvetica Neue"/>
                <a:ea typeface="Helvetica Neue"/>
                <a:cs typeface="Helvetica Neue"/>
                <a:sym typeface="Helvetica Neue"/>
              </a:rPr>
              <a:t>Black hole growth likely peaks at a similar time, however it is difficult to get a complete census as growth often occurs in highly obscured central regions of galaxies</a:t>
            </a:r>
          </a:p>
        </p:txBody>
      </p:sp>
      <p:sp>
        <p:nvSpPr>
          <p:cNvPr id="505" name="PRIMA links the growth of galaxies and black holes over cosmic time by simultaneously measuring rates of black hole accretion and star formation in dust-obscured galaxies to answer major questions about black hole growth and feedback"/>
          <p:cNvSpPr txBox="1"/>
          <p:nvPr/>
        </p:nvSpPr>
        <p:spPr>
          <a:xfrm>
            <a:off x="7507709" y="2468432"/>
            <a:ext cx="1470935" cy="250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000" b="1"/>
            </a:pPr>
            <a:r>
              <a:rPr sz="1200" b="1" dirty="0">
                <a:solidFill>
                  <a:srgbClr val="FFFFFF"/>
                </a:solidFill>
                <a:latin typeface="Helvetica Neue"/>
                <a:ea typeface="Helvetica Neue"/>
                <a:cs typeface="Helvetica Neue"/>
                <a:sym typeface="Helvetica Neue"/>
              </a:rPr>
              <a:t>PRIMA links the growth of galaxies and black holes over cosmic time</a:t>
            </a:r>
            <a:r>
              <a:rPr sz="1125" b="1" dirty="0">
                <a:solidFill>
                  <a:srgbClr val="FFFFFF"/>
                </a:solidFill>
                <a:latin typeface="Helvetica Neue"/>
                <a:ea typeface="Helvetica Neue"/>
                <a:cs typeface="Helvetica Neue"/>
                <a:sym typeface="Helvetica Neue"/>
              </a:rPr>
              <a:t>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simultaneously measuring rates of black hole accretion and star formation in dust-obscured galaxies to answer major questions about black hole growth and feedback</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510" name="Shape"/>
          <p:cNvSpPr/>
          <p:nvPr/>
        </p:nvSpPr>
        <p:spPr>
          <a:xfrm>
            <a:off x="2481043" y="2561180"/>
            <a:ext cx="4380816" cy="1860556"/>
          </a:xfrm>
          <a:custGeom>
            <a:avLst/>
            <a:gdLst/>
            <a:ahLst/>
            <a:cxnLst>
              <a:cxn ang="0">
                <a:pos x="wd2" y="hd2"/>
              </a:cxn>
              <a:cxn ang="5400000">
                <a:pos x="wd2" y="hd2"/>
              </a:cxn>
              <a:cxn ang="10800000">
                <a:pos x="wd2" y="hd2"/>
              </a:cxn>
              <a:cxn ang="16200000">
                <a:pos x="wd2" y="hd2"/>
              </a:cxn>
            </a:cxnLst>
            <a:rect l="0" t="0" r="r" b="b"/>
            <a:pathLst>
              <a:path w="21600" h="21419" extrusionOk="0">
                <a:moveTo>
                  <a:pt x="0" y="16971"/>
                </a:moveTo>
                <a:lnTo>
                  <a:pt x="130" y="21419"/>
                </a:lnTo>
                <a:lnTo>
                  <a:pt x="508" y="21387"/>
                </a:lnTo>
                <a:cubicBezTo>
                  <a:pt x="1252" y="18052"/>
                  <a:pt x="2093" y="14894"/>
                  <a:pt x="3024" y="11945"/>
                </a:cubicBezTo>
                <a:cubicBezTo>
                  <a:pt x="3803" y="9476"/>
                  <a:pt x="4642" y="7159"/>
                  <a:pt x="5536" y="5012"/>
                </a:cubicBezTo>
                <a:cubicBezTo>
                  <a:pt x="6615" y="3118"/>
                  <a:pt x="7835" y="1929"/>
                  <a:pt x="9104" y="1539"/>
                </a:cubicBezTo>
                <a:cubicBezTo>
                  <a:pt x="9626" y="1379"/>
                  <a:pt x="10152" y="1355"/>
                  <a:pt x="10675" y="1434"/>
                </a:cubicBezTo>
                <a:cubicBezTo>
                  <a:pt x="11211" y="1514"/>
                  <a:pt x="11745" y="1701"/>
                  <a:pt x="12273" y="1995"/>
                </a:cubicBezTo>
                <a:cubicBezTo>
                  <a:pt x="13859" y="2378"/>
                  <a:pt x="15426" y="3230"/>
                  <a:pt x="16947" y="4537"/>
                </a:cubicBezTo>
                <a:cubicBezTo>
                  <a:pt x="18571" y="5933"/>
                  <a:pt x="20132" y="7837"/>
                  <a:pt x="21600" y="10214"/>
                </a:cubicBezTo>
                <a:lnTo>
                  <a:pt x="21504" y="6362"/>
                </a:lnTo>
                <a:lnTo>
                  <a:pt x="13262" y="544"/>
                </a:lnTo>
                <a:cubicBezTo>
                  <a:pt x="11956" y="-152"/>
                  <a:pt x="10616" y="-181"/>
                  <a:pt x="9306" y="460"/>
                </a:cubicBezTo>
                <a:cubicBezTo>
                  <a:pt x="8071" y="1065"/>
                  <a:pt x="6882" y="2256"/>
                  <a:pt x="5793" y="3981"/>
                </a:cubicBezTo>
                <a:lnTo>
                  <a:pt x="0" y="16971"/>
                </a:lnTo>
                <a:close/>
              </a:path>
            </a:pathLst>
          </a:custGeom>
          <a:solidFill>
            <a:srgbClr val="929292">
              <a:alpha val="67168"/>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pic>
        <p:nvPicPr>
          <p:cNvPr id="511" name="Screenshot 2023-08-15 at 3.49.42 PM.png" descr="Screenshot 2023-08-15 at 3.49.42 PM.png"/>
          <p:cNvPicPr>
            <a:picLocks noChangeAspect="1"/>
          </p:cNvPicPr>
          <p:nvPr/>
        </p:nvPicPr>
        <p:blipFill>
          <a:blip r:embed="rId3"/>
          <a:srcRect l="25835" t="63782" r="64305" b="26200"/>
          <a:stretch>
            <a:fillRect/>
          </a:stretch>
        </p:blipFill>
        <p:spPr>
          <a:xfrm>
            <a:off x="7619353" y="231476"/>
            <a:ext cx="1190498" cy="11905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6"/>
                  <a:pt x="12357" y="0"/>
                  <a:pt x="9839" y="0"/>
                </a:cubicBezTo>
                <a:close/>
              </a:path>
            </a:pathLst>
          </a:custGeom>
          <a:ln w="12700">
            <a:miter lim="400000"/>
          </a:ln>
        </p:spPr>
      </p:pic>
      <p:sp>
        <p:nvSpPr>
          <p:cNvPr id="512" name="Evolution of Galactic Ecosystems"/>
          <p:cNvSpPr txBox="1"/>
          <p:nvPr/>
        </p:nvSpPr>
        <p:spPr>
          <a:xfrm>
            <a:off x="7506130" y="1510528"/>
            <a:ext cx="2145283" cy="904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Evolution of Galactic Ecosystems</a:t>
            </a:r>
          </a:p>
        </p:txBody>
      </p:sp>
      <p:sp>
        <p:nvSpPr>
          <p:cNvPr id="513" name="0                          1                2          3       4"/>
          <p:cNvSpPr txBox="1"/>
          <p:nvPr/>
        </p:nvSpPr>
        <p:spPr>
          <a:xfrm>
            <a:off x="2343855" y="4459294"/>
            <a:ext cx="6761749"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a:lvl1pPr>
          </a:lstStyle>
          <a:p>
            <a:pPr defTabSz="914377" rtl="0" hangingPunct="0"/>
            <a:r>
              <a:rPr sz="1875">
                <a:solidFill>
                  <a:srgbClr val="FFFFFF"/>
                </a:solidFill>
                <a:latin typeface="Helvetica Neue"/>
                <a:ea typeface="Helvetica Neue"/>
                <a:cs typeface="Helvetica Neue"/>
                <a:sym typeface="Helvetica Neue"/>
              </a:rPr>
              <a:t>0                          1                2          3       4</a:t>
            </a:r>
          </a:p>
        </p:txBody>
      </p:sp>
      <p:sp>
        <p:nvSpPr>
          <p:cNvPr id="514" name="Line"/>
          <p:cNvSpPr/>
          <p:nvPr/>
        </p:nvSpPr>
        <p:spPr>
          <a:xfrm flipV="1">
            <a:off x="2404556" y="4420058"/>
            <a:ext cx="4550628" cy="2493"/>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5" name="Line"/>
          <p:cNvSpPr/>
          <p:nvPr/>
        </p:nvSpPr>
        <p:spPr>
          <a:xfrm flipV="1">
            <a:off x="2422632" y="3090975"/>
            <a:ext cx="4577" cy="1356529"/>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6" name="Shape"/>
          <p:cNvSpPr/>
          <p:nvPr/>
        </p:nvSpPr>
        <p:spPr>
          <a:xfrm>
            <a:off x="2972499" y="2037391"/>
            <a:ext cx="3094247" cy="1625865"/>
          </a:xfrm>
          <a:custGeom>
            <a:avLst/>
            <a:gdLst/>
            <a:ahLst/>
            <a:cxnLst>
              <a:cxn ang="0">
                <a:pos x="wd2" y="hd2"/>
              </a:cxn>
              <a:cxn ang="5400000">
                <a:pos x="wd2" y="hd2"/>
              </a:cxn>
              <a:cxn ang="10800000">
                <a:pos x="wd2" y="hd2"/>
              </a:cxn>
              <a:cxn ang="16200000">
                <a:pos x="wd2" y="hd2"/>
              </a:cxn>
            </a:cxnLst>
            <a:rect l="0" t="0" r="r" b="b"/>
            <a:pathLst>
              <a:path w="21600" h="21600" extrusionOk="0">
                <a:moveTo>
                  <a:pt x="0" y="17385"/>
                </a:moveTo>
                <a:lnTo>
                  <a:pt x="40" y="21600"/>
                </a:lnTo>
                <a:lnTo>
                  <a:pt x="4279" y="10887"/>
                </a:lnTo>
                <a:lnTo>
                  <a:pt x="9091" y="8488"/>
                </a:lnTo>
                <a:lnTo>
                  <a:pt x="13328" y="8825"/>
                </a:lnTo>
                <a:lnTo>
                  <a:pt x="17209" y="5790"/>
                </a:lnTo>
                <a:lnTo>
                  <a:pt x="21449" y="11141"/>
                </a:lnTo>
                <a:lnTo>
                  <a:pt x="21600" y="4119"/>
                </a:lnTo>
                <a:lnTo>
                  <a:pt x="17300" y="0"/>
                </a:lnTo>
                <a:lnTo>
                  <a:pt x="9077" y="7540"/>
                </a:lnTo>
                <a:lnTo>
                  <a:pt x="4308" y="9583"/>
                </a:lnTo>
                <a:lnTo>
                  <a:pt x="0" y="17385"/>
                </a:lnTo>
                <a:close/>
              </a:path>
            </a:pathLst>
          </a:custGeom>
          <a:solidFill>
            <a:srgbClr val="FFFFFF">
              <a:alpha val="68133"/>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7" name="Line"/>
          <p:cNvSpPr/>
          <p:nvPr/>
        </p:nvSpPr>
        <p:spPr>
          <a:xfrm>
            <a:off x="2479731" y="2486819"/>
            <a:ext cx="4349803" cy="14169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12" y="18420"/>
                  <a:pt x="2276" y="15486"/>
                  <a:pt x="3484" y="12813"/>
                </a:cubicBezTo>
                <a:cubicBezTo>
                  <a:pt x="4635" y="10265"/>
                  <a:pt x="5826" y="7959"/>
                  <a:pt x="7049" y="5906"/>
                </a:cubicBezTo>
                <a:cubicBezTo>
                  <a:pt x="8097" y="4129"/>
                  <a:pt x="9190" y="2738"/>
                  <a:pt x="10313" y="1753"/>
                </a:cubicBezTo>
                <a:cubicBezTo>
                  <a:pt x="11628" y="600"/>
                  <a:pt x="12975" y="12"/>
                  <a:pt x="14327" y="0"/>
                </a:cubicBezTo>
                <a:cubicBezTo>
                  <a:pt x="15565" y="865"/>
                  <a:pt x="16793" y="1888"/>
                  <a:pt x="18011" y="3067"/>
                </a:cubicBezTo>
                <a:cubicBezTo>
                  <a:pt x="19220" y="4238"/>
                  <a:pt x="20417" y="5562"/>
                  <a:pt x="21600" y="7038"/>
                </a:cubicBezTo>
              </a:path>
            </a:pathLst>
          </a:custGeom>
          <a:ln w="1270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8" name="Line"/>
          <p:cNvSpPr/>
          <p:nvPr/>
        </p:nvSpPr>
        <p:spPr>
          <a:xfrm>
            <a:off x="2472171" y="2560101"/>
            <a:ext cx="4398666" cy="1134930"/>
          </a:xfrm>
          <a:custGeom>
            <a:avLst/>
            <a:gdLst/>
            <a:ahLst/>
            <a:cxnLst>
              <a:cxn ang="0">
                <a:pos x="wd2" y="hd2"/>
              </a:cxn>
              <a:cxn ang="5400000">
                <a:pos x="wd2" y="hd2"/>
              </a:cxn>
              <a:cxn ang="10800000">
                <a:pos x="wd2" y="hd2"/>
              </a:cxn>
              <a:cxn ang="16200000">
                <a:pos x="wd2" y="hd2"/>
              </a:cxn>
            </a:cxnLst>
            <a:rect l="0" t="0" r="r" b="b"/>
            <a:pathLst>
              <a:path w="21600" h="21438" extrusionOk="0">
                <a:moveTo>
                  <a:pt x="0" y="21438"/>
                </a:moveTo>
                <a:cubicBezTo>
                  <a:pt x="2254" y="16725"/>
                  <a:pt x="4514" y="12295"/>
                  <a:pt x="6780" y="8138"/>
                </a:cubicBezTo>
                <a:cubicBezTo>
                  <a:pt x="9082" y="3912"/>
                  <a:pt x="11468" y="-162"/>
                  <a:pt x="13994" y="5"/>
                </a:cubicBezTo>
                <a:cubicBezTo>
                  <a:pt x="15352" y="95"/>
                  <a:pt x="16678" y="1435"/>
                  <a:pt x="17962" y="3223"/>
                </a:cubicBezTo>
                <a:cubicBezTo>
                  <a:pt x="19203" y="4952"/>
                  <a:pt x="20419" y="7120"/>
                  <a:pt x="21600" y="9725"/>
                </a:cubicBezTo>
              </a:path>
            </a:pathLst>
          </a:custGeom>
          <a:ln w="190500">
            <a:solidFill>
              <a:srgbClr val="C14665"/>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9" name="Redshift"/>
          <p:cNvSpPr txBox="1"/>
          <p:nvPr/>
        </p:nvSpPr>
        <p:spPr>
          <a:xfrm>
            <a:off x="4445631" y="4764318"/>
            <a:ext cx="1470935"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Redshift</a:t>
            </a:r>
          </a:p>
        </p:txBody>
      </p:sp>
      <p:sp>
        <p:nvSpPr>
          <p:cNvPr id="520" name="Line"/>
          <p:cNvSpPr/>
          <p:nvPr/>
        </p:nvSpPr>
        <p:spPr>
          <a:xfrm flipV="1">
            <a:off x="4324350"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21" name="Line"/>
          <p:cNvSpPr/>
          <p:nvPr/>
        </p:nvSpPr>
        <p:spPr>
          <a:xfrm flipV="1">
            <a:off x="5448300" y="425210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22" name="Line"/>
          <p:cNvSpPr/>
          <p:nvPr/>
        </p:nvSpPr>
        <p:spPr>
          <a:xfrm flipV="1">
            <a:off x="6238875" y="4223526"/>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23" name="Line"/>
          <p:cNvSpPr/>
          <p:nvPr/>
        </p:nvSpPr>
        <p:spPr>
          <a:xfrm flipV="1">
            <a:off x="6848475"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24" name="Star formation rate"/>
          <p:cNvSpPr txBox="1"/>
          <p:nvPr/>
        </p:nvSpPr>
        <p:spPr>
          <a:xfrm rot="20245851">
            <a:off x="3445506" y="3030443"/>
            <a:ext cx="1470935"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000" b="1">
                <a:solidFill>
                  <a:srgbClr val="C14665"/>
                </a:solidFill>
              </a:defRPr>
            </a:lvl1pPr>
          </a:lstStyle>
          <a:p>
            <a:pPr defTabSz="914377" rtl="0" hangingPunct="0"/>
            <a:r>
              <a:rPr sz="1125">
                <a:latin typeface="Helvetica Neue"/>
                <a:ea typeface="Helvetica Neue"/>
                <a:cs typeface="Helvetica Neue"/>
                <a:sym typeface="Helvetica Neue"/>
              </a:rPr>
              <a:t>Star formation rate</a:t>
            </a:r>
          </a:p>
        </p:txBody>
      </p:sp>
      <p:sp>
        <p:nvSpPr>
          <p:cNvPr id="525" name="Rate Density"/>
          <p:cNvSpPr txBox="1"/>
          <p:nvPr/>
        </p:nvSpPr>
        <p:spPr>
          <a:xfrm rot="16200000">
            <a:off x="1069228" y="3364501"/>
            <a:ext cx="1470935"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Rate Density</a:t>
            </a:r>
          </a:p>
        </p:txBody>
      </p:sp>
      <p:sp>
        <p:nvSpPr>
          <p:cNvPr id="526" name="IR"/>
          <p:cNvSpPr txBox="1"/>
          <p:nvPr/>
        </p:nvSpPr>
        <p:spPr>
          <a:xfrm>
            <a:off x="5379081" y="2201768"/>
            <a:ext cx="1470935"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IR</a:t>
            </a:r>
          </a:p>
        </p:txBody>
      </p:sp>
      <p:sp>
        <p:nvSpPr>
          <p:cNvPr id="527" name="X-Ray"/>
          <p:cNvSpPr txBox="1"/>
          <p:nvPr/>
        </p:nvSpPr>
        <p:spPr>
          <a:xfrm>
            <a:off x="6352479" y="3049493"/>
            <a:ext cx="612218"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X-Ray</a:t>
            </a:r>
          </a:p>
        </p:txBody>
      </p:sp>
      <p:sp>
        <p:nvSpPr>
          <p:cNvPr id="528" name="Black Hole accretion rate"/>
          <p:cNvSpPr txBox="1"/>
          <p:nvPr/>
        </p:nvSpPr>
        <p:spPr>
          <a:xfrm rot="20107542">
            <a:off x="3690007" y="2123239"/>
            <a:ext cx="1962886"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Black Hole accretion rate</a:t>
            </a:r>
          </a:p>
        </p:txBody>
      </p:sp>
      <p:sp>
        <p:nvSpPr>
          <p:cNvPr id="530" name="PRIMA simultaneously measures star formation and black Hoel accretion rates, independent of any dust and gas obscuration, out to cosmic noon"/>
          <p:cNvSpPr txBox="1"/>
          <p:nvPr/>
        </p:nvSpPr>
        <p:spPr>
          <a:xfrm>
            <a:off x="2759553" y="613985"/>
            <a:ext cx="3782889" cy="892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700" b="1">
                <a:solidFill>
                  <a:srgbClr val="FFCECD"/>
                </a:solidFill>
              </a:defRPr>
            </a:pPr>
            <a:r>
              <a:rPr sz="1388" b="1" dirty="0">
                <a:solidFill>
                  <a:srgbClr val="FFCECD"/>
                </a:solidFill>
                <a:latin typeface="Helvetica Neue"/>
                <a:ea typeface="Helvetica Neue"/>
                <a:cs typeface="Helvetica Neue"/>
                <a:sym typeface="Helvetica Neue"/>
              </a:rPr>
              <a:t>PRIMA </a:t>
            </a:r>
            <a:r>
              <a:rPr sz="1388" b="1" i="1" dirty="0">
                <a:solidFill>
                  <a:srgbClr val="FFCECD"/>
                </a:solidFill>
                <a:latin typeface="Helvetica Neue"/>
                <a:ea typeface="Helvetica Neue"/>
                <a:cs typeface="Helvetica Neue"/>
                <a:sym typeface="Helvetica Neue"/>
              </a:rPr>
              <a:t>simultaneously</a:t>
            </a:r>
            <a:r>
              <a:rPr sz="1388" b="1" dirty="0">
                <a:solidFill>
                  <a:srgbClr val="FFCECD"/>
                </a:solidFill>
                <a:latin typeface="Helvetica Neue"/>
                <a:ea typeface="Helvetica Neue"/>
                <a:cs typeface="Helvetica Neue"/>
                <a:sym typeface="Helvetica Neue"/>
              </a:rPr>
              <a:t> measures star formation and black </a:t>
            </a:r>
            <a:r>
              <a:rPr lang="en-US" sz="1388" b="1" dirty="0">
                <a:solidFill>
                  <a:srgbClr val="FFCECD"/>
                </a:solidFill>
                <a:latin typeface="Helvetica Neue"/>
                <a:ea typeface="Helvetica Neue"/>
                <a:cs typeface="Helvetica Neue"/>
                <a:sym typeface="Helvetica Neue"/>
              </a:rPr>
              <a:t>hole</a:t>
            </a:r>
            <a:r>
              <a:rPr sz="1388" b="1" dirty="0">
                <a:solidFill>
                  <a:srgbClr val="FFCECD"/>
                </a:solidFill>
                <a:latin typeface="Helvetica Neue"/>
                <a:ea typeface="Helvetica Neue"/>
                <a:cs typeface="Helvetica Neue"/>
                <a:sym typeface="Helvetica Neue"/>
              </a:rPr>
              <a:t> accretion rates, independent of any dust and gas obscuration, out to cosmic noon</a:t>
            </a:r>
          </a:p>
        </p:txBody>
      </p:sp>
      <p:pic>
        <p:nvPicPr>
          <p:cNvPr id="531" name="vert_lockup_white_color.png" descr="vert_lockup_white_color.png"/>
          <p:cNvPicPr>
            <a:picLocks noChangeAspect="1"/>
          </p:cNvPicPr>
          <p:nvPr/>
        </p:nvPicPr>
        <p:blipFill>
          <a:blip r:embed="rId4"/>
          <a:stretch>
            <a:fillRect/>
          </a:stretch>
        </p:blipFill>
        <p:spPr>
          <a:xfrm>
            <a:off x="-398822" y="-79400"/>
            <a:ext cx="2999594" cy="2999594"/>
          </a:xfrm>
          <a:prstGeom prst="rect">
            <a:avLst/>
          </a:prstGeom>
          <a:ln w="12700">
            <a:miter lim="400000"/>
          </a:ln>
        </p:spPr>
      </p:pic>
      <p:sp>
        <p:nvSpPr>
          <p:cNvPr id="532" name="PRIMA links the growth of galaxies and black holes over cosmic time by simultaneously measuring rates of black hole accretion and star formation in dust-obscured galaxies to answer major questions about black hole growth and feedback"/>
          <p:cNvSpPr txBox="1"/>
          <p:nvPr/>
        </p:nvSpPr>
        <p:spPr>
          <a:xfrm>
            <a:off x="7507709" y="2468432"/>
            <a:ext cx="1470935" cy="250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000" b="1"/>
            </a:pPr>
            <a:r>
              <a:rPr sz="1200" b="1" dirty="0">
                <a:solidFill>
                  <a:srgbClr val="FFFFFF"/>
                </a:solidFill>
                <a:latin typeface="Helvetica Neue"/>
                <a:ea typeface="Helvetica Neue"/>
                <a:cs typeface="Helvetica Neue"/>
                <a:sym typeface="Helvetica Neue"/>
              </a:rPr>
              <a:t>PRIMA links the growth of galaxies and black holes over cosmic time</a:t>
            </a:r>
            <a:r>
              <a:rPr sz="1125" b="1" dirty="0">
                <a:solidFill>
                  <a:srgbClr val="FFFFFF"/>
                </a:solidFill>
                <a:latin typeface="Helvetica Neue"/>
                <a:ea typeface="Helvetica Neue"/>
                <a:cs typeface="Helvetica Neue"/>
                <a:sym typeface="Helvetica Neue"/>
              </a:rPr>
              <a:t>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simultaneously measuring rates of black hole accretion and star formation in dust-obscured galaxies to answer major questions about black hole growth and feedback</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81312-D977-F2D9-E964-E13362FA1969}"/>
            </a:ext>
          </a:extLst>
        </p:cNvPr>
        <p:cNvGrpSpPr/>
        <p:nvPr/>
      </p:nvGrpSpPr>
      <p:grpSpPr>
        <a:xfrm>
          <a:off x="0" y="0"/>
          <a:ext cx="0" cy="0"/>
          <a:chOff x="0" y="0"/>
          <a:chExt cx="0" cy="0"/>
        </a:xfrm>
      </p:grpSpPr>
      <p:sp>
        <p:nvSpPr>
          <p:cNvPr id="509" name="Rectangle">
            <a:extLst>
              <a:ext uri="{FF2B5EF4-FFF2-40B4-BE49-F238E27FC236}">
                <a16:creationId xmlns:a16="http://schemas.microsoft.com/office/drawing/2014/main" id="{178DCA7B-1E5E-CAE1-4810-B8F677EB6504}"/>
              </a:ext>
            </a:extLst>
          </p:cNvPr>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511" name="Screenshot 2023-08-15 at 3.49.42 PM.png" descr="Screenshot 2023-08-15 at 3.49.42 PM.png">
            <a:extLst>
              <a:ext uri="{FF2B5EF4-FFF2-40B4-BE49-F238E27FC236}">
                <a16:creationId xmlns:a16="http://schemas.microsoft.com/office/drawing/2014/main" id="{E4593FA1-7DE0-FB0E-BAC8-BF555F20880B}"/>
              </a:ext>
            </a:extLst>
          </p:cNvPr>
          <p:cNvPicPr>
            <a:picLocks noChangeAspect="1"/>
          </p:cNvPicPr>
          <p:nvPr/>
        </p:nvPicPr>
        <p:blipFill>
          <a:blip r:embed="rId3"/>
          <a:srcRect l="25835" t="63782" r="64305" b="26200"/>
          <a:stretch>
            <a:fillRect/>
          </a:stretch>
        </p:blipFill>
        <p:spPr>
          <a:xfrm>
            <a:off x="7619353" y="231476"/>
            <a:ext cx="1190498" cy="11905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6"/>
                  <a:pt x="12357" y="0"/>
                  <a:pt x="9839" y="0"/>
                </a:cubicBezTo>
                <a:close/>
              </a:path>
            </a:pathLst>
          </a:custGeom>
          <a:ln w="12700">
            <a:miter lim="400000"/>
          </a:ln>
        </p:spPr>
      </p:pic>
      <p:sp>
        <p:nvSpPr>
          <p:cNvPr id="512" name="Evolution of Galactic Ecosystems">
            <a:extLst>
              <a:ext uri="{FF2B5EF4-FFF2-40B4-BE49-F238E27FC236}">
                <a16:creationId xmlns:a16="http://schemas.microsoft.com/office/drawing/2014/main" id="{113302BD-C8B7-EB9E-03A8-2A189D786A73}"/>
              </a:ext>
            </a:extLst>
          </p:cNvPr>
          <p:cNvSpPr txBox="1"/>
          <p:nvPr/>
        </p:nvSpPr>
        <p:spPr>
          <a:xfrm>
            <a:off x="7506130" y="1510528"/>
            <a:ext cx="2145283" cy="904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Evolution of Galactic Ecosystems</a:t>
            </a:r>
          </a:p>
        </p:txBody>
      </p:sp>
      <p:sp>
        <p:nvSpPr>
          <p:cNvPr id="530" name="PRIMA simultaneously measures star formation and black Hoel accretion rates, independent of any dust and gas obscuration, out to cosmic noon">
            <a:extLst>
              <a:ext uri="{FF2B5EF4-FFF2-40B4-BE49-F238E27FC236}">
                <a16:creationId xmlns:a16="http://schemas.microsoft.com/office/drawing/2014/main" id="{0AD24CAA-F78A-B16B-EA8D-52EB592BF0C2}"/>
              </a:ext>
            </a:extLst>
          </p:cNvPr>
          <p:cNvSpPr txBox="1"/>
          <p:nvPr/>
        </p:nvSpPr>
        <p:spPr>
          <a:xfrm>
            <a:off x="2329785" y="338268"/>
            <a:ext cx="3348639" cy="679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914377" rtl="0" hangingPunct="0">
              <a:defRPr sz="3700" b="1">
                <a:solidFill>
                  <a:srgbClr val="FFCECD"/>
                </a:solidFill>
              </a:defRPr>
            </a:pPr>
            <a:r>
              <a:rPr lang="en-US" sz="1388" b="1" dirty="0">
                <a:solidFill>
                  <a:srgbClr val="FFCECD"/>
                </a:solidFill>
                <a:latin typeface="Helvetica Neue"/>
                <a:ea typeface="Helvetica Neue"/>
                <a:cs typeface="Helvetica Neue"/>
                <a:sym typeface="Helvetica Neue"/>
              </a:rPr>
              <a:t>With measures of black hole accretion rate and star formation rates, we can test models of galaxy evolution</a:t>
            </a:r>
            <a:endParaRPr sz="1388" b="1" dirty="0">
              <a:solidFill>
                <a:srgbClr val="FFCECD"/>
              </a:solidFill>
              <a:latin typeface="Helvetica Neue"/>
              <a:ea typeface="Helvetica Neue"/>
              <a:cs typeface="Helvetica Neue"/>
              <a:sym typeface="Helvetica Neue"/>
            </a:endParaRPr>
          </a:p>
        </p:txBody>
      </p:sp>
      <p:pic>
        <p:nvPicPr>
          <p:cNvPr id="531" name="vert_lockup_white_color.png" descr="vert_lockup_white_color.png">
            <a:extLst>
              <a:ext uri="{FF2B5EF4-FFF2-40B4-BE49-F238E27FC236}">
                <a16:creationId xmlns:a16="http://schemas.microsoft.com/office/drawing/2014/main" id="{C370DC63-40D9-D54D-B0E0-24C41A779A91}"/>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sp>
        <p:nvSpPr>
          <p:cNvPr id="532" name="PRIMA links the growth of galaxies and black holes over cosmic time by simultaneously measuring rates of black hole accretion and star formation in dust-obscured galaxies to answer major questions about black hole growth and feedback">
            <a:extLst>
              <a:ext uri="{FF2B5EF4-FFF2-40B4-BE49-F238E27FC236}">
                <a16:creationId xmlns:a16="http://schemas.microsoft.com/office/drawing/2014/main" id="{6412EB06-BCF2-397D-62C2-742AD35C5148}"/>
              </a:ext>
            </a:extLst>
          </p:cNvPr>
          <p:cNvSpPr txBox="1"/>
          <p:nvPr/>
        </p:nvSpPr>
        <p:spPr>
          <a:xfrm>
            <a:off x="7507709" y="2468432"/>
            <a:ext cx="1470935" cy="250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000" b="1"/>
            </a:pPr>
            <a:r>
              <a:rPr sz="1200" b="1" dirty="0">
                <a:solidFill>
                  <a:srgbClr val="FFFFFF"/>
                </a:solidFill>
                <a:latin typeface="Helvetica Neue"/>
                <a:ea typeface="Helvetica Neue"/>
                <a:cs typeface="Helvetica Neue"/>
                <a:sym typeface="Helvetica Neue"/>
              </a:rPr>
              <a:t>PRIMA links the growth of galaxies and black holes over cosmic time</a:t>
            </a:r>
            <a:r>
              <a:rPr sz="1125" b="1" dirty="0">
                <a:solidFill>
                  <a:srgbClr val="FFFFFF"/>
                </a:solidFill>
                <a:latin typeface="Helvetica Neue"/>
                <a:ea typeface="Helvetica Neue"/>
                <a:cs typeface="Helvetica Neue"/>
                <a:sym typeface="Helvetica Neue"/>
              </a:rPr>
              <a:t>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simultaneously measuring rates of black hole accretion and star formation in dust-obscured galaxies to answer major questions about black hole growth and feedback</a:t>
            </a:r>
          </a:p>
        </p:txBody>
      </p:sp>
      <p:pic>
        <p:nvPicPr>
          <p:cNvPr id="2" name="Google Shape;152;p6" descr="A diagram of a galaxy&#10;&#10;Description automatically generated">
            <a:extLst>
              <a:ext uri="{FF2B5EF4-FFF2-40B4-BE49-F238E27FC236}">
                <a16:creationId xmlns:a16="http://schemas.microsoft.com/office/drawing/2014/main" id="{66830317-A32E-AB47-455A-2980762BBA8E}"/>
              </a:ext>
            </a:extLst>
          </p:cNvPr>
          <p:cNvPicPr preferRelativeResize="0">
            <a:picLocks noChangeAspect="1"/>
          </p:cNvPicPr>
          <p:nvPr/>
        </p:nvPicPr>
        <p:blipFill rotWithShape="1">
          <a:blip r:embed="rId5">
            <a:alphaModFix/>
          </a:blip>
          <a:srcRect/>
          <a:stretch/>
        </p:blipFill>
        <p:spPr>
          <a:xfrm>
            <a:off x="2329785" y="1180819"/>
            <a:ext cx="4372038" cy="3795992"/>
          </a:xfrm>
          <a:prstGeom prst="rect">
            <a:avLst/>
          </a:prstGeom>
          <a:noFill/>
          <a:ln>
            <a:noFill/>
          </a:ln>
        </p:spPr>
      </p:pic>
    </p:spTree>
    <p:extLst>
      <p:ext uri="{BB962C8B-B14F-4D97-AF65-F5344CB8AC3E}">
        <p14:creationId xmlns:p14="http://schemas.microsoft.com/office/powerpoint/2010/main" val="192636979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51BB6-782A-7D08-2B08-9F924A988493}"/>
              </a:ext>
            </a:extLst>
          </p:cNvPr>
          <p:cNvPicPr>
            <a:picLocks noChangeAspect="1"/>
          </p:cNvPicPr>
          <p:nvPr/>
        </p:nvPicPr>
        <p:blipFill>
          <a:blip r:embed="rId3"/>
          <a:stretch>
            <a:fillRect/>
          </a:stretch>
        </p:blipFill>
        <p:spPr>
          <a:xfrm>
            <a:off x="0" y="0"/>
            <a:ext cx="9144000" cy="5143500"/>
          </a:xfrm>
          <a:prstGeom prst="rect">
            <a:avLst/>
          </a:prstGeom>
        </p:spPr>
      </p:pic>
      <p:pic>
        <p:nvPicPr>
          <p:cNvPr id="558" name="vert_lockup_white_color.png" descr="vert_lockup_white_color.png"/>
          <p:cNvPicPr>
            <a:picLocks noChangeAspect="1"/>
          </p:cNvPicPr>
          <p:nvPr/>
        </p:nvPicPr>
        <p:blipFill>
          <a:blip r:embed="rId4"/>
          <a:stretch>
            <a:fillRect/>
          </a:stretch>
        </p:blipFill>
        <p:spPr>
          <a:xfrm>
            <a:off x="-398822" y="-79400"/>
            <a:ext cx="2999594" cy="299959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0A566-3362-8E9B-3FE7-3436284E9AD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07D567-5357-7AB6-09AF-FF3F0C73BD9E}"/>
              </a:ext>
            </a:extLst>
          </p:cNvPr>
          <p:cNvPicPr>
            <a:picLocks noChangeAspect="1"/>
          </p:cNvPicPr>
          <p:nvPr/>
        </p:nvPicPr>
        <p:blipFill>
          <a:blip r:embed="rId3"/>
          <a:stretch>
            <a:fillRect/>
          </a:stretch>
        </p:blipFill>
        <p:spPr>
          <a:xfrm>
            <a:off x="0" y="0"/>
            <a:ext cx="9144000" cy="5143500"/>
          </a:xfrm>
          <a:prstGeom prst="rect">
            <a:avLst/>
          </a:prstGeom>
        </p:spPr>
      </p:pic>
      <p:pic>
        <p:nvPicPr>
          <p:cNvPr id="558" name="vert_lockup_white_color.png" descr="vert_lockup_white_color.png">
            <a:extLst>
              <a:ext uri="{FF2B5EF4-FFF2-40B4-BE49-F238E27FC236}">
                <a16:creationId xmlns:a16="http://schemas.microsoft.com/office/drawing/2014/main" id="{5E5C9B97-BE9D-1E7B-A7F8-DD6000ECB50D}"/>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spTree>
    <p:extLst>
      <p:ext uri="{BB962C8B-B14F-4D97-AF65-F5344CB8AC3E}">
        <p14:creationId xmlns:p14="http://schemas.microsoft.com/office/powerpoint/2010/main" val="16883212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A93F1-15FE-D127-75B6-6787BC8DE49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292B1A8-B435-BAE3-674F-A4A724A5AD20}"/>
              </a:ext>
            </a:extLst>
          </p:cNvPr>
          <p:cNvPicPr>
            <a:picLocks noChangeAspect="1"/>
          </p:cNvPicPr>
          <p:nvPr/>
        </p:nvPicPr>
        <p:blipFill>
          <a:blip r:embed="rId3"/>
          <a:stretch>
            <a:fillRect/>
          </a:stretch>
        </p:blipFill>
        <p:spPr>
          <a:xfrm>
            <a:off x="0" y="0"/>
            <a:ext cx="9144000" cy="5143500"/>
          </a:xfrm>
          <a:prstGeom prst="rect">
            <a:avLst/>
          </a:prstGeom>
        </p:spPr>
      </p:pic>
      <p:pic>
        <p:nvPicPr>
          <p:cNvPr id="558" name="vert_lockup_white_color.png" descr="vert_lockup_white_color.png">
            <a:extLst>
              <a:ext uri="{FF2B5EF4-FFF2-40B4-BE49-F238E27FC236}">
                <a16:creationId xmlns:a16="http://schemas.microsoft.com/office/drawing/2014/main" id="{9FEA9B23-0CAF-D36F-3A62-292AD0657345}"/>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spTree>
    <p:extLst>
      <p:ext uri="{BB962C8B-B14F-4D97-AF65-F5344CB8AC3E}">
        <p14:creationId xmlns:p14="http://schemas.microsoft.com/office/powerpoint/2010/main" val="315522370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2C0E9-6FAE-9674-8772-82392F3D3C0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2E51E9F-BD80-4310-BD29-F6519EA99A33}"/>
              </a:ext>
            </a:extLst>
          </p:cNvPr>
          <p:cNvPicPr>
            <a:picLocks noChangeAspect="1"/>
          </p:cNvPicPr>
          <p:nvPr/>
        </p:nvPicPr>
        <p:blipFill>
          <a:blip r:embed="rId3"/>
          <a:stretch>
            <a:fillRect/>
          </a:stretch>
        </p:blipFill>
        <p:spPr>
          <a:xfrm>
            <a:off x="0" y="12402"/>
            <a:ext cx="9144000" cy="5143500"/>
          </a:xfrm>
          <a:prstGeom prst="rect">
            <a:avLst/>
          </a:prstGeom>
        </p:spPr>
      </p:pic>
      <p:pic>
        <p:nvPicPr>
          <p:cNvPr id="558" name="vert_lockup_white_color.png" descr="vert_lockup_white_color.png">
            <a:extLst>
              <a:ext uri="{FF2B5EF4-FFF2-40B4-BE49-F238E27FC236}">
                <a16:creationId xmlns:a16="http://schemas.microsoft.com/office/drawing/2014/main" id="{61562991-1A6C-9FAF-51E1-DCABDF9AB868}"/>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spTree>
    <p:extLst>
      <p:ext uri="{BB962C8B-B14F-4D97-AF65-F5344CB8AC3E}">
        <p14:creationId xmlns:p14="http://schemas.microsoft.com/office/powerpoint/2010/main" val="421904349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051FC-57FF-8DDE-59CF-72472B96CD4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874E719-3568-47A8-5576-A15AE38B8B5B}"/>
              </a:ext>
            </a:extLst>
          </p:cNvPr>
          <p:cNvPicPr>
            <a:picLocks noChangeAspect="1"/>
          </p:cNvPicPr>
          <p:nvPr/>
        </p:nvPicPr>
        <p:blipFill>
          <a:blip r:embed="rId3"/>
          <a:srcRect l="80600"/>
          <a:stretch>
            <a:fillRect/>
          </a:stretch>
        </p:blipFill>
        <p:spPr>
          <a:xfrm>
            <a:off x="7370064" y="0"/>
            <a:ext cx="1773936" cy="5143500"/>
          </a:xfrm>
          <a:prstGeom prst="rect">
            <a:avLst/>
          </a:prstGeom>
        </p:spPr>
      </p:pic>
      <p:pic>
        <p:nvPicPr>
          <p:cNvPr id="558" name="vert_lockup_white_color.png" descr="vert_lockup_white_color.png">
            <a:extLst>
              <a:ext uri="{FF2B5EF4-FFF2-40B4-BE49-F238E27FC236}">
                <a16:creationId xmlns:a16="http://schemas.microsoft.com/office/drawing/2014/main" id="{A65A973D-3EA2-2EF6-0AAF-9CF7B0F666DB}"/>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grpSp>
        <p:nvGrpSpPr>
          <p:cNvPr id="3" name="Google Shape;166;p7">
            <a:extLst>
              <a:ext uri="{FF2B5EF4-FFF2-40B4-BE49-F238E27FC236}">
                <a16:creationId xmlns:a16="http://schemas.microsoft.com/office/drawing/2014/main" id="{24AB898E-1006-0A2E-57BE-879E89514398}"/>
              </a:ext>
            </a:extLst>
          </p:cNvPr>
          <p:cNvGrpSpPr>
            <a:grpSpLocks noChangeAspect="1"/>
          </p:cNvGrpSpPr>
          <p:nvPr/>
        </p:nvGrpSpPr>
        <p:grpSpPr>
          <a:xfrm>
            <a:off x="2907222" y="104840"/>
            <a:ext cx="4179378" cy="4933820"/>
            <a:chOff x="7145946" y="682547"/>
            <a:chExt cx="4986338" cy="5886450"/>
          </a:xfrm>
        </p:grpSpPr>
        <p:pic>
          <p:nvPicPr>
            <p:cNvPr id="4" name="Google Shape;167;p7" descr="A diagram of a solar system&#10;&#10;Description automatically generated">
              <a:extLst>
                <a:ext uri="{FF2B5EF4-FFF2-40B4-BE49-F238E27FC236}">
                  <a16:creationId xmlns:a16="http://schemas.microsoft.com/office/drawing/2014/main" id="{8F6AB05E-90C4-44FA-3003-63B45F643A27}"/>
                </a:ext>
              </a:extLst>
            </p:cNvPr>
            <p:cNvPicPr preferRelativeResize="0"/>
            <p:nvPr/>
          </p:nvPicPr>
          <p:blipFill rotWithShape="1">
            <a:blip r:embed="rId5">
              <a:alphaModFix/>
            </a:blip>
            <a:srcRect/>
            <a:stretch/>
          </p:blipFill>
          <p:spPr>
            <a:xfrm>
              <a:off x="7289045" y="804658"/>
              <a:ext cx="4712797" cy="5651445"/>
            </a:xfrm>
            <a:prstGeom prst="rect">
              <a:avLst/>
            </a:prstGeom>
            <a:noFill/>
            <a:ln>
              <a:noFill/>
            </a:ln>
          </p:spPr>
        </p:pic>
        <p:sp>
          <p:nvSpPr>
            <p:cNvPr id="5" name="Google Shape;168;p7">
              <a:extLst>
                <a:ext uri="{FF2B5EF4-FFF2-40B4-BE49-F238E27FC236}">
                  <a16:creationId xmlns:a16="http://schemas.microsoft.com/office/drawing/2014/main" id="{9ADDFCD9-6E65-A999-2E4E-D0536F93A1F8}"/>
                </a:ext>
              </a:extLst>
            </p:cNvPr>
            <p:cNvSpPr/>
            <p:nvPr/>
          </p:nvSpPr>
          <p:spPr>
            <a:xfrm>
              <a:off x="7145946" y="682547"/>
              <a:ext cx="4986338" cy="5886450"/>
            </a:xfrm>
            <a:prstGeom prst="roundRect">
              <a:avLst>
                <a:gd name="adj" fmla="val 5147"/>
              </a:avLst>
            </a:prstGeom>
            <a:noFill/>
            <a:ln w="1016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grpSp>
      <p:sp>
        <p:nvSpPr>
          <p:cNvPr id="6" name="PRIMA simultaneously measures star formation and black Hoel accretion rates, independent of any dust and gas obscuration, out to cosmic noon">
            <a:extLst>
              <a:ext uri="{FF2B5EF4-FFF2-40B4-BE49-F238E27FC236}">
                <a16:creationId xmlns:a16="http://schemas.microsoft.com/office/drawing/2014/main" id="{6E1CAAF0-CB89-B9E0-7EB5-7263C008DAC1}"/>
              </a:ext>
            </a:extLst>
          </p:cNvPr>
          <p:cNvSpPr txBox="1"/>
          <p:nvPr/>
        </p:nvSpPr>
        <p:spPr>
          <a:xfrm>
            <a:off x="522861" y="3435531"/>
            <a:ext cx="2231136" cy="679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defTabSz="914377" rtl="0" hangingPunct="0">
              <a:defRPr sz="3700" b="1">
                <a:solidFill>
                  <a:srgbClr val="FFCECD"/>
                </a:solidFill>
              </a:defRPr>
            </a:pPr>
            <a:r>
              <a:rPr lang="en-US" sz="1388" b="1" dirty="0">
                <a:solidFill>
                  <a:srgbClr val="FFCECD"/>
                </a:solidFill>
                <a:latin typeface="Helvetica Neue"/>
                <a:ea typeface="Helvetica Neue"/>
                <a:cs typeface="Helvetica Neue"/>
                <a:sym typeface="Helvetica Neue"/>
              </a:rPr>
              <a:t>PRIMA will trace the rise of dust and metals over cosmic time</a:t>
            </a:r>
            <a:endParaRPr sz="1388" b="1" dirty="0">
              <a:solidFill>
                <a:srgbClr val="FFCEC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4345017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
          <p:cNvSpPr/>
          <p:nvPr/>
        </p:nvSpPr>
        <p:spPr>
          <a:xfrm>
            <a:off x="3303075" y="3562185"/>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 name="Title 3">
            <a:extLst>
              <a:ext uri="{FF2B5EF4-FFF2-40B4-BE49-F238E27FC236}">
                <a16:creationId xmlns:a16="http://schemas.microsoft.com/office/drawing/2014/main" id="{D96CD49F-427D-41E0-F34F-D8C81BB69C1F}"/>
              </a:ext>
            </a:extLst>
          </p:cNvPr>
          <p:cNvSpPr>
            <a:spLocks noGrp="1"/>
          </p:cNvSpPr>
          <p:nvPr>
            <p:ph type="title"/>
          </p:nvPr>
        </p:nvSpPr>
        <p:spPr>
          <a:xfrm>
            <a:off x="111211" y="336679"/>
            <a:ext cx="6348001" cy="704336"/>
          </a:xfrm>
        </p:spPr>
        <p:txBody>
          <a:bodyPr>
            <a:noAutofit/>
          </a:bodyPr>
          <a:lstStyle/>
          <a:p>
            <a:r>
              <a:rPr lang="en-US" sz="2250" b="1" dirty="0"/>
              <a:t>PRIMA is a Far-IR probe mission concept currently in Phase A study</a:t>
            </a:r>
          </a:p>
        </p:txBody>
      </p:sp>
      <p:pic>
        <p:nvPicPr>
          <p:cNvPr id="5" name="Google Shape;231;p6">
            <a:extLst>
              <a:ext uri="{FF2B5EF4-FFF2-40B4-BE49-F238E27FC236}">
                <a16:creationId xmlns:a16="http://schemas.microsoft.com/office/drawing/2014/main" id="{A15CA440-562B-6D3B-E36F-D03BF479C497}"/>
              </a:ext>
            </a:extLst>
          </p:cNvPr>
          <p:cNvPicPr preferRelativeResize="0">
            <a:picLocks noChangeAspect="1"/>
          </p:cNvPicPr>
          <p:nvPr/>
        </p:nvPicPr>
        <p:blipFill rotWithShape="1">
          <a:blip r:embed="rId3">
            <a:alphaModFix/>
          </a:blip>
          <a:srcRect t="10816" r="30843" b="9287"/>
          <a:stretch/>
        </p:blipFill>
        <p:spPr>
          <a:xfrm>
            <a:off x="-10252" y="1041015"/>
            <a:ext cx="4993732" cy="3959311"/>
          </a:xfrm>
          <a:prstGeom prst="rect">
            <a:avLst/>
          </a:prstGeom>
          <a:noFill/>
          <a:ln>
            <a:noFill/>
          </a:ln>
        </p:spPr>
      </p:pic>
      <p:pic>
        <p:nvPicPr>
          <p:cNvPr id="7" name="PRIMA_inspace_FINAL2_med.png" descr="PRIMA_inspace_FINAL2_med.png">
            <a:extLst>
              <a:ext uri="{FF2B5EF4-FFF2-40B4-BE49-F238E27FC236}">
                <a16:creationId xmlns:a16="http://schemas.microsoft.com/office/drawing/2014/main" id="{2C579682-8D6C-E798-446A-8F5DFE2C2754}"/>
              </a:ext>
            </a:extLst>
          </p:cNvPr>
          <p:cNvPicPr>
            <a:picLocks noChangeAspect="1"/>
          </p:cNvPicPr>
          <p:nvPr/>
        </p:nvPicPr>
        <p:blipFill>
          <a:blip r:embed="rId4"/>
          <a:stretch>
            <a:fillRect/>
          </a:stretch>
        </p:blipFill>
        <p:spPr>
          <a:xfrm>
            <a:off x="6459212" y="1041015"/>
            <a:ext cx="2573578" cy="2235071"/>
          </a:xfrm>
          <a:prstGeom prst="rect">
            <a:avLst/>
          </a:prstGeom>
          <a:ln w="12700">
            <a:miter lim="400000"/>
          </a:ln>
        </p:spPr>
      </p:pic>
      <p:sp>
        <p:nvSpPr>
          <p:cNvPr id="8" name="Google Shape;116;p2">
            <a:extLst>
              <a:ext uri="{FF2B5EF4-FFF2-40B4-BE49-F238E27FC236}">
                <a16:creationId xmlns:a16="http://schemas.microsoft.com/office/drawing/2014/main" id="{270C261B-4BC1-1181-71FF-1F88442AD6F3}"/>
              </a:ext>
            </a:extLst>
          </p:cNvPr>
          <p:cNvSpPr txBox="1"/>
          <p:nvPr/>
        </p:nvSpPr>
        <p:spPr>
          <a:xfrm>
            <a:off x="1028714" y="4918404"/>
            <a:ext cx="3543286" cy="225096"/>
          </a:xfrm>
          <a:prstGeom prst="rect">
            <a:avLst/>
          </a:prstGeom>
          <a:noFill/>
          <a:ln>
            <a:noFill/>
          </a:ln>
        </p:spPr>
        <p:txBody>
          <a:bodyPr spcFirstLastPara="1" wrap="square" lIns="68569" tIns="34275" rIns="68569" bIns="34275" anchor="t" anchorCtr="0">
            <a:spAutoFit/>
          </a:bodyPr>
          <a:lstStyle/>
          <a:p>
            <a:pPr rtl="0">
              <a:buClr>
                <a:schemeClr val="dk1"/>
              </a:buClr>
              <a:buSzPts val="1800"/>
            </a:pPr>
            <a:r>
              <a:rPr lang="en-US" sz="1013" i="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Astro2020 Decadal Report Timeline</a:t>
            </a:r>
            <a:endParaRPr sz="1013" i="1"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Straight Arrow Connector 9">
            <a:extLst>
              <a:ext uri="{FF2B5EF4-FFF2-40B4-BE49-F238E27FC236}">
                <a16:creationId xmlns:a16="http://schemas.microsoft.com/office/drawing/2014/main" id="{3806CC05-524C-8088-407F-EF95D0589D2E}"/>
              </a:ext>
            </a:extLst>
          </p:cNvPr>
          <p:cNvCxnSpPr>
            <a:cxnSpLocks/>
          </p:cNvCxnSpPr>
          <p:nvPr/>
        </p:nvCxnSpPr>
        <p:spPr bwMode="auto">
          <a:xfrm flipH="1" flipV="1">
            <a:off x="4983480" y="1911919"/>
            <a:ext cx="502920" cy="1454761"/>
          </a:xfrm>
          <a:prstGeom prst="straightConnector1">
            <a:avLst/>
          </a:prstGeom>
          <a:ln w="57150">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itle 3">
            <a:extLst>
              <a:ext uri="{FF2B5EF4-FFF2-40B4-BE49-F238E27FC236}">
                <a16:creationId xmlns:a16="http://schemas.microsoft.com/office/drawing/2014/main" id="{1FB951DB-7343-4080-4DC6-5980AA20FCDE}"/>
              </a:ext>
            </a:extLst>
          </p:cNvPr>
          <p:cNvSpPr txBox="1">
            <a:spLocks/>
          </p:cNvSpPr>
          <p:nvPr/>
        </p:nvSpPr>
        <p:spPr bwMode="auto">
          <a:xfrm>
            <a:off x="5234940" y="3322184"/>
            <a:ext cx="2755556" cy="704336"/>
          </a:xfrm>
          <a:prstGeom prst="rect">
            <a:avLst/>
          </a:prstGeom>
          <a:noFill/>
          <a:ln>
            <a:noFill/>
          </a:ln>
        </p:spPr>
        <p:txBody>
          <a:bodyPr spcFirstLastPara="1" vert="horz" wrap="square" lIns="68569" tIns="34275" rIns="68569" bIns="34275" rtlCol="0" anchor="ctr" anchorCtr="0">
            <a:noAutofit/>
          </a:bodyPr>
          <a:lstStyle>
            <a:lvl1pPr lvl="0" algn="l" defTabSz="914400">
              <a:lnSpc>
                <a:spcPct val="90000"/>
              </a:lnSpc>
              <a:spcBef>
                <a:spcPts val="0"/>
              </a:spcBef>
              <a:spcAft>
                <a:spcPts val="0"/>
              </a:spcAft>
              <a:buClr>
                <a:srgbClr val="873693"/>
              </a:buClr>
              <a:buSzPts val="2400"/>
              <a:buFont typeface="Arial"/>
              <a:buNone/>
              <a:defRPr sz="2400">
                <a:solidFill>
                  <a:srgbClr val="87369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2250" dirty="0">
                <a:latin typeface="Helvetica Neue" panose="02000503000000020004" pitchFamily="2" charset="0"/>
                <a:ea typeface="Helvetica Neue" panose="02000503000000020004" pitchFamily="2" charset="0"/>
                <a:cs typeface="Helvetica Neue" panose="02000503000000020004" pitchFamily="2" charset="0"/>
              </a:rPr>
              <a:t>Maybe PRIMA?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1"/>
          <p:cNvSpPr/>
          <p:nvPr/>
        </p:nvSpPr>
        <p:spPr>
          <a:xfrm>
            <a:off x="3103715" y="3758862"/>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70" name="Google Shape;270;p11"/>
          <p:cNvSpPr txBox="1">
            <a:spLocks noGrp="1"/>
          </p:cNvSpPr>
          <p:nvPr>
            <p:ph type="title"/>
          </p:nvPr>
        </p:nvSpPr>
        <p:spPr>
          <a:xfrm>
            <a:off x="432758" y="691790"/>
            <a:ext cx="8417517" cy="349607"/>
          </a:xfrm>
          <a:prstGeom prst="rect">
            <a:avLst/>
          </a:prstGeom>
          <a:noFill/>
          <a:ln>
            <a:noFill/>
          </a:ln>
        </p:spPr>
        <p:txBody>
          <a:bodyPr spcFirstLastPara="1" vert="horz" wrap="square" lIns="68569" tIns="34275" rIns="68569" bIns="34275" rtlCol="0" anchor="ctr" anchorCtr="0">
            <a:noAutofit/>
          </a:bodyPr>
          <a:lstStyle/>
          <a:p>
            <a:pPr rtl="0">
              <a:buSzPts val="3600"/>
            </a:pPr>
            <a:r>
              <a:rPr lang="en-US" sz="2700" b="1" dirty="0"/>
              <a:t>75% of PRIMA’s time is dedicated to General Observer Science</a:t>
            </a:r>
            <a:endParaRPr b="1" dirty="0"/>
          </a:p>
        </p:txBody>
      </p:sp>
      <p:sp>
        <p:nvSpPr>
          <p:cNvPr id="271" name="Google Shape;271;p11"/>
          <p:cNvSpPr txBox="1"/>
          <p:nvPr/>
        </p:nvSpPr>
        <p:spPr>
          <a:xfrm>
            <a:off x="213773" y="1208661"/>
            <a:ext cx="8487034" cy="3495004"/>
          </a:xfrm>
          <a:prstGeom prst="rect">
            <a:avLst/>
          </a:prstGeom>
          <a:noFill/>
          <a:ln>
            <a:noFill/>
          </a:ln>
        </p:spPr>
        <p:txBody>
          <a:bodyPr spcFirstLastPara="1" wrap="square" lIns="68569" tIns="34275" rIns="68569" bIns="34275" anchor="ctr" anchorCtr="0">
            <a:normAutofit fontScale="97500"/>
          </a:bodyPr>
          <a:lstStyle/>
          <a:p>
            <a:pPr rtl="0">
              <a:lnSpc>
                <a:spcPct val="90000"/>
              </a:lnSpc>
              <a:buClr>
                <a:schemeClr val="dk1"/>
              </a:buClr>
              <a:buSzPct val="100000"/>
            </a:pPr>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PI surveys define mission requirements- the goal is to create a powerful and flexible set of observatory capabilities that enables a rich program of community science. </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lnSpc>
                <a:spcPct val="90000"/>
              </a:lnSpc>
              <a:buClr>
                <a:srgbClr val="873693"/>
              </a:buClr>
              <a:buSzPct val="100000"/>
            </a:pPr>
            <a:endParaRPr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lnSpc>
                <a:spcPct val="90000"/>
              </a:lnSpc>
              <a:buClr>
                <a:schemeClr val="dk1"/>
              </a:buClr>
              <a:buSzPct val="100000"/>
            </a:pPr>
            <a:r>
              <a:rPr lang="en-US" sz="1875"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The PRIMA team wants this to be YOUR observatory. </a:t>
            </a:r>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You can help the PRIMA team by starting early to define the science you would perform with PRIMA. This helps ensure that your scientific needs can be met with this observatory and demonstrates the community’s need for this facility!</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lnSpc>
                <a:spcPct val="90000"/>
              </a:lnSpc>
              <a:buClr>
                <a:schemeClr val="dk1"/>
              </a:buClr>
              <a:buSzPct val="100000"/>
            </a:pPr>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lnSpc>
                <a:spcPct val="90000"/>
              </a:lnSpc>
              <a:buClr>
                <a:schemeClr val="dk1"/>
              </a:buClr>
              <a:buSzPct val="100000"/>
            </a:pPr>
            <a:r>
              <a:rPr lang="en-US" sz="1875" i="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All PI data will be public after initial validation</a:t>
            </a:r>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In addition to GO cases, we welcome examples of GI use cases that demonstrate the rich potential of the PI surveys. </a:t>
            </a:r>
            <a:endParaRPr sz="1013"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6">
          <a:extLst>
            <a:ext uri="{FF2B5EF4-FFF2-40B4-BE49-F238E27FC236}">
              <a16:creationId xmlns:a16="http://schemas.microsoft.com/office/drawing/2014/main" id="{97F40F7F-2C29-2F4A-FDED-ED368FEAAD5B}"/>
            </a:ext>
          </a:extLst>
        </p:cNvPr>
        <p:cNvGrpSpPr/>
        <p:nvPr/>
      </p:nvGrpSpPr>
      <p:grpSpPr>
        <a:xfrm>
          <a:off x="0" y="0"/>
          <a:ext cx="0" cy="0"/>
          <a:chOff x="0" y="0"/>
          <a:chExt cx="0" cy="0"/>
        </a:xfrm>
      </p:grpSpPr>
      <p:sp>
        <p:nvSpPr>
          <p:cNvPr id="277" name="Google Shape;277;p12">
            <a:extLst>
              <a:ext uri="{FF2B5EF4-FFF2-40B4-BE49-F238E27FC236}">
                <a16:creationId xmlns:a16="http://schemas.microsoft.com/office/drawing/2014/main" id="{08D4BB1F-470B-4E06-3D03-A59062C0B490}"/>
              </a:ext>
            </a:extLst>
          </p:cNvPr>
          <p:cNvSpPr/>
          <p:nvPr/>
        </p:nvSpPr>
        <p:spPr>
          <a:xfrm>
            <a:off x="3103715" y="3758862"/>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78" name="Google Shape;278;p12">
            <a:extLst>
              <a:ext uri="{FF2B5EF4-FFF2-40B4-BE49-F238E27FC236}">
                <a16:creationId xmlns:a16="http://schemas.microsoft.com/office/drawing/2014/main" id="{81DBB12F-6E8F-71C9-4FE8-3C1FF50F5785}"/>
              </a:ext>
            </a:extLst>
          </p:cNvPr>
          <p:cNvSpPr txBox="1">
            <a:spLocks noGrp="1"/>
          </p:cNvSpPr>
          <p:nvPr>
            <p:ph type="title"/>
          </p:nvPr>
        </p:nvSpPr>
        <p:spPr>
          <a:xfrm>
            <a:off x="432759" y="488193"/>
            <a:ext cx="2922101" cy="349607"/>
          </a:xfrm>
          <a:prstGeom prst="rect">
            <a:avLst/>
          </a:prstGeom>
          <a:noFill/>
          <a:ln>
            <a:noFill/>
          </a:ln>
        </p:spPr>
        <p:txBody>
          <a:bodyPr spcFirstLastPara="1" vert="horz" wrap="square" lIns="68569" tIns="34275" rIns="68569" bIns="34275" rtlCol="0" anchor="ctr" anchorCtr="0">
            <a:noAutofit/>
          </a:bodyPr>
          <a:lstStyle/>
          <a:p>
            <a:pPr rtl="0">
              <a:buSzPts val="3600"/>
            </a:pPr>
            <a:r>
              <a:rPr lang="en-US" sz="2700" b="1" dirty="0"/>
              <a:t>Working Groups </a:t>
            </a:r>
            <a:endParaRPr b="1" dirty="0"/>
          </a:p>
        </p:txBody>
      </p:sp>
      <p:sp>
        <p:nvSpPr>
          <p:cNvPr id="279" name="Google Shape;279;p12">
            <a:extLst>
              <a:ext uri="{FF2B5EF4-FFF2-40B4-BE49-F238E27FC236}">
                <a16:creationId xmlns:a16="http://schemas.microsoft.com/office/drawing/2014/main" id="{1417ACCF-F4C5-7469-3E69-50FE23C47916}"/>
              </a:ext>
            </a:extLst>
          </p:cNvPr>
          <p:cNvSpPr txBox="1"/>
          <p:nvPr/>
        </p:nvSpPr>
        <p:spPr>
          <a:xfrm>
            <a:off x="172996" y="961996"/>
            <a:ext cx="4161786" cy="2926861"/>
          </a:xfrm>
          <a:prstGeom prst="rect">
            <a:avLst/>
          </a:prstGeom>
          <a:noFill/>
          <a:ln>
            <a:noFill/>
          </a:ln>
        </p:spPr>
        <p:txBody>
          <a:bodyPr spcFirstLastPara="1" wrap="square" lIns="68569" tIns="34275" rIns="68569" bIns="34275" anchor="t" anchorCtr="0">
            <a:spAutoFit/>
          </a:bodyPr>
          <a:lstStyle/>
          <a:p>
            <a:pPr algn="l">
              <a:buNone/>
            </a:pPr>
            <a:r>
              <a:rPr lang="en-US" sz="1013" dirty="0">
                <a:latin typeface="Helvetica Neue" panose="02000503000000020004" pitchFamily="2" charset="0"/>
                <a:ea typeface="Helvetica Neue" panose="02000503000000020004" pitchFamily="2" charset="0"/>
                <a:cs typeface="Helvetica Neue" panose="02000503000000020004" pitchFamily="2" charset="0"/>
              </a:rPr>
              <a:t>Galaxy evolution from cosmic dawn to cosmic noon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#galaxy-evolution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@JD Smith</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@Alexandra Pope</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6">
                  <a:extLst>
                    <a:ext uri="{A12FA001-AC4F-418D-AE19-62706E023703}">
                      <ahyp:hlinkClr xmlns:ahyp="http://schemas.microsoft.com/office/drawing/2018/hyperlinkcolor" val="tx"/>
                    </a:ext>
                  </a:extLst>
                </a:hlinkClick>
              </a:rPr>
              <a:t>@Irene Shivaei</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@Jed McKinney</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AGN across cosmic time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#agn-across-cosmic-time</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9">
                  <a:extLst>
                    <a:ext uri="{A12FA001-AC4F-418D-AE19-62706E023703}">
                      <ahyp:hlinkClr xmlns:ahyp="http://schemas.microsoft.com/office/drawing/2018/hyperlinkcolor" val="tx"/>
                    </a:ext>
                  </a:extLst>
                </a:hlinkClick>
              </a:rPr>
              <a:t>@Carlotta Gruppioni</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0">
                  <a:extLst>
                    <a:ext uri="{A12FA001-AC4F-418D-AE19-62706E023703}">
                      <ahyp:hlinkClr xmlns:ahyp="http://schemas.microsoft.com/office/drawing/2018/hyperlinkcolor" val="tx"/>
                    </a:ext>
                  </a:extLst>
                </a:hlinkClick>
              </a:rPr>
              <a:t>@Sylvain Veilleux</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Cosmic ecosystems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1">
                  <a:extLst>
                    <a:ext uri="{A12FA001-AC4F-418D-AE19-62706E023703}">
                      <ahyp:hlinkClr xmlns:ahyp="http://schemas.microsoft.com/office/drawing/2018/hyperlinkcolor" val="tx"/>
                    </a:ext>
                  </a:extLst>
                </a:hlinkClick>
              </a:rPr>
              <a:t>#cosmic-ecosystems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2">
                  <a:extLst>
                    <a:ext uri="{A12FA001-AC4F-418D-AE19-62706E023703}">
                      <ahyp:hlinkClr xmlns:ahyp="http://schemas.microsoft.com/office/drawing/2018/hyperlinkcolor" val="tx"/>
                    </a:ext>
                  </a:extLst>
                </a:hlinkClick>
              </a:rPr>
              <a:t>@Alberto Bolatto</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3">
                  <a:extLst>
                    <a:ext uri="{A12FA001-AC4F-418D-AE19-62706E023703}">
                      <ahyp:hlinkClr xmlns:ahyp="http://schemas.microsoft.com/office/drawing/2018/hyperlinkcolor" val="tx"/>
                    </a:ext>
                  </a:extLst>
                </a:hlinkClick>
              </a:rPr>
              <a:t>@Becca Levy</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Milky Way Interstellar Medium and Star Formation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4">
                  <a:extLst>
                    <a:ext uri="{A12FA001-AC4F-418D-AE19-62706E023703}">
                      <ahyp:hlinkClr xmlns:ahyp="http://schemas.microsoft.com/office/drawing/2018/hyperlinkcolor" val="tx"/>
                    </a:ext>
                  </a:extLst>
                </a:hlinkClick>
              </a:rPr>
              <a:t>#ism-star-formation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5">
                  <a:extLst>
                    <a:ext uri="{A12FA001-AC4F-418D-AE19-62706E023703}">
                      <ahyp:hlinkClr xmlns:ahyp="http://schemas.microsoft.com/office/drawing/2018/hyperlinkcolor" val="tx"/>
                    </a:ext>
                  </a:extLst>
                </a:hlinkClick>
              </a:rPr>
              <a:t>@Cara Battersby</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6">
                  <a:extLst>
                    <a:ext uri="{A12FA001-AC4F-418D-AE19-62706E023703}">
                      <ahyp:hlinkClr xmlns:ahyp="http://schemas.microsoft.com/office/drawing/2018/hyperlinkcolor" val="tx"/>
                    </a:ext>
                  </a:extLst>
                </a:hlinkClick>
              </a:rPr>
              <a:t>@Yao-Lun Yang</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7">
                  <a:extLst>
                    <a:ext uri="{A12FA001-AC4F-418D-AE19-62706E023703}">
                      <ahyp:hlinkClr xmlns:ahyp="http://schemas.microsoft.com/office/drawing/2018/hyperlinkcolor" val="tx"/>
                    </a:ext>
                  </a:extLst>
                </a:hlinkClick>
              </a:rPr>
              <a:t>@Dylan Pare</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8">
                  <a:extLst>
                    <a:ext uri="{A12FA001-AC4F-418D-AE19-62706E023703}">
                      <ahyp:hlinkClr xmlns:ahyp="http://schemas.microsoft.com/office/drawing/2018/hyperlinkcolor" val="tx"/>
                    </a:ext>
                  </a:extLst>
                </a:hlinkClick>
              </a:rPr>
              <a:t>@Frédérique MOTTE</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rtl="0"/>
            <a:endParaRPr dirty="0">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80" name="Google Shape;280;p12">
            <a:extLst>
              <a:ext uri="{FF2B5EF4-FFF2-40B4-BE49-F238E27FC236}">
                <a16:creationId xmlns:a16="http://schemas.microsoft.com/office/drawing/2014/main" id="{99BE6DFF-3D65-AF75-BCF5-22D8E6E9D7E6}"/>
              </a:ext>
            </a:extLst>
          </p:cNvPr>
          <p:cNvSpPr txBox="1"/>
          <p:nvPr/>
        </p:nvSpPr>
        <p:spPr>
          <a:xfrm>
            <a:off x="3446615" y="480040"/>
            <a:ext cx="5786128" cy="357760"/>
          </a:xfrm>
          <a:prstGeom prst="rect">
            <a:avLst/>
          </a:prstGeom>
          <a:noFill/>
          <a:ln>
            <a:noFill/>
          </a:ln>
        </p:spPr>
        <p:txBody>
          <a:bodyPr spcFirstLastPara="1" wrap="square" lIns="68569" tIns="34275" rIns="68569" bIns="34275" anchor="t" anchorCtr="0">
            <a:spAutoFit/>
          </a:bodyPr>
          <a:lstStyle/>
          <a:p>
            <a:pPr rtl="0"/>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Play"/>
              </a:rPr>
              <a:t>Launched March 2025. Contact leads to join</a:t>
            </a:r>
            <a:endParaRPr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EC229133-D028-0803-E92F-4A3115D698FA}"/>
              </a:ext>
            </a:extLst>
          </p:cNvPr>
          <p:cNvSpPr txBox="1"/>
          <p:nvPr/>
        </p:nvSpPr>
        <p:spPr>
          <a:xfrm>
            <a:off x="4161787" y="911940"/>
            <a:ext cx="4809218" cy="3053978"/>
          </a:xfrm>
          <a:prstGeom prst="rect">
            <a:avLst/>
          </a:prstGeom>
          <a:noFill/>
        </p:spPr>
        <p:txBody>
          <a:bodyPr wrap="square">
            <a:spAutoFit/>
          </a:bodyPr>
          <a:lstStyle/>
          <a:p>
            <a:pPr algn="l">
              <a:buNone/>
            </a:pPr>
            <a:r>
              <a:rPr lang="en-US" sz="1013" dirty="0">
                <a:latin typeface="Helvetica Neue" panose="02000503000000020004" pitchFamily="2" charset="0"/>
                <a:ea typeface="Helvetica Neue" panose="02000503000000020004" pitchFamily="2" charset="0"/>
                <a:cs typeface="Helvetica Neue" panose="02000503000000020004" pitchFamily="2" charset="0"/>
              </a:rPr>
              <a:t>Mapping Magnetic Fields in the Local Universe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9">
                  <a:extLst>
                    <a:ext uri="{A12FA001-AC4F-418D-AE19-62706E023703}">
                      <ahyp:hlinkClr xmlns:ahyp="http://schemas.microsoft.com/office/drawing/2018/hyperlinkcolor" val="tx"/>
                    </a:ext>
                  </a:extLst>
                </a:hlinkClick>
              </a:rPr>
              <a:t>#magnetic-fields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0">
                  <a:extLst>
                    <a:ext uri="{A12FA001-AC4F-418D-AE19-62706E023703}">
                      <ahyp:hlinkClr xmlns:ahyp="http://schemas.microsoft.com/office/drawing/2018/hyperlinkcolor" val="tx"/>
                    </a:ext>
                  </a:extLst>
                </a:hlinkClick>
              </a:rPr>
              <a:t>@Brandon Hensley</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1">
                  <a:extLst>
                    <a:ext uri="{A12FA001-AC4F-418D-AE19-62706E023703}">
                      <ahyp:hlinkClr xmlns:ahyp="http://schemas.microsoft.com/office/drawing/2018/hyperlinkcolor" val="tx"/>
                    </a:ext>
                  </a:extLst>
                </a:hlinkClick>
              </a:rPr>
              <a:t>@Kate Pattle</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2">
                  <a:extLst>
                    <a:ext uri="{A12FA001-AC4F-418D-AE19-62706E023703}">
                      <ahyp:hlinkClr xmlns:ahyp="http://schemas.microsoft.com/office/drawing/2018/hyperlinkcolor" val="tx"/>
                    </a:ext>
                  </a:extLst>
                </a:hlinkClick>
              </a:rPr>
              <a:t>@Enrique</a:t>
            </a:r>
            <a:r>
              <a:rPr lang="en-US" sz="1013" dirty="0">
                <a:latin typeface="Helvetica Neue" panose="02000503000000020004" pitchFamily="2" charset="0"/>
                <a:ea typeface="Helvetica Neue" panose="02000503000000020004" pitchFamily="2" charset="0"/>
                <a:cs typeface="Helvetica Neue" panose="02000503000000020004" pitchFamily="2" charset="0"/>
              </a:rPr>
              <a:t> Lopez-Rodriguez</a:t>
            </a: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Stars and Stellar Evolution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3">
                  <a:extLst>
                    <a:ext uri="{A12FA001-AC4F-418D-AE19-62706E023703}">
                      <ahyp:hlinkClr xmlns:ahyp="http://schemas.microsoft.com/office/drawing/2018/hyperlinkcolor" val="tx"/>
                    </a:ext>
                  </a:extLst>
                </a:hlinkClick>
              </a:rPr>
              <a:t>#stars-stellar-evolution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4">
                  <a:extLst>
                    <a:ext uri="{A12FA001-AC4F-418D-AE19-62706E023703}">
                      <ahyp:hlinkClr xmlns:ahyp="http://schemas.microsoft.com/office/drawing/2018/hyperlinkcolor" val="tx"/>
                    </a:ext>
                  </a:extLst>
                </a:hlinkClick>
              </a:rPr>
              <a:t>@Margaret Meixner</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5">
                  <a:extLst>
                    <a:ext uri="{A12FA001-AC4F-418D-AE19-62706E023703}">
                      <ahyp:hlinkClr xmlns:ahyp="http://schemas.microsoft.com/office/drawing/2018/hyperlinkcolor" val="tx"/>
                    </a:ext>
                  </a:extLst>
                </a:hlinkClick>
              </a:rPr>
              <a:t>@Sundar Srinivasan</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6">
                  <a:extLst>
                    <a:ext uri="{A12FA001-AC4F-418D-AE19-62706E023703}">
                      <ahyp:hlinkClr xmlns:ahyp="http://schemas.microsoft.com/office/drawing/2018/hyperlinkcolor" val="tx"/>
                    </a:ext>
                  </a:extLst>
                </a:hlinkClick>
              </a:rPr>
              <a:t>@Olivia Jones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Solar System/Planetary Science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7">
                  <a:extLst>
                    <a:ext uri="{A12FA001-AC4F-418D-AE19-62706E023703}">
                      <ahyp:hlinkClr xmlns:ahyp="http://schemas.microsoft.com/office/drawing/2018/hyperlinkcolor" val="tx"/>
                    </a:ext>
                  </a:extLst>
                </a:hlinkClick>
              </a:rPr>
              <a:t>#solar-system</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8">
                  <a:extLst>
                    <a:ext uri="{A12FA001-AC4F-418D-AE19-62706E023703}">
                      <ahyp:hlinkClr xmlns:ahyp="http://schemas.microsoft.com/office/drawing/2018/hyperlinkcolor" val="tx"/>
                    </a:ext>
                  </a:extLst>
                </a:hlinkClick>
              </a:rPr>
              <a:t>@Arielle Moullet</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9">
                  <a:extLst>
                    <a:ext uri="{A12FA001-AC4F-418D-AE19-62706E023703}">
                      <ahyp:hlinkClr xmlns:ahyp="http://schemas.microsoft.com/office/drawing/2018/hyperlinkcolor" val="tx"/>
                    </a:ext>
                  </a:extLst>
                </a:hlinkClick>
              </a:rPr>
              <a:t>@Dariusz Lis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Planet Formation and Exoplanets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0">
                  <a:extLst>
                    <a:ext uri="{A12FA001-AC4F-418D-AE19-62706E023703}">
                      <ahyp:hlinkClr xmlns:ahyp="http://schemas.microsoft.com/office/drawing/2018/hyperlinkcolor" val="tx"/>
                    </a:ext>
                  </a:extLst>
                </a:hlinkClick>
              </a:rPr>
              <a:t>#planet-formation-exoplanets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1">
                  <a:extLst>
                    <a:ext uri="{A12FA001-AC4F-418D-AE19-62706E023703}">
                      <ahyp:hlinkClr xmlns:ahyp="http://schemas.microsoft.com/office/drawing/2018/hyperlinkcolor" val="tx"/>
                    </a:ext>
                  </a:extLst>
                </a:hlinkClick>
              </a:rPr>
              <a:t>@Edwin Bergin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2">
                  <a:extLst>
                    <a:ext uri="{A12FA001-AC4F-418D-AE19-62706E023703}">
                      <ahyp:hlinkClr xmlns:ahyp="http://schemas.microsoft.com/office/drawing/2018/hyperlinkcolor" val="tx"/>
                    </a:ext>
                  </a:extLst>
                </a:hlinkClick>
              </a:rPr>
              <a:t>@Andrea Banzatti</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3">
                  <a:extLst>
                    <a:ext uri="{A12FA001-AC4F-418D-AE19-62706E023703}">
                      <ahyp:hlinkClr xmlns:ahyp="http://schemas.microsoft.com/office/drawing/2018/hyperlinkcolor" val="tx"/>
                    </a:ext>
                  </a:extLst>
                </a:hlinkClick>
              </a:rPr>
              <a:t>@Coco Zhang</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Time Domain/Transients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4">
                  <a:extLst>
                    <a:ext uri="{A12FA001-AC4F-418D-AE19-62706E023703}">
                      <ahyp:hlinkClr xmlns:ahyp="http://schemas.microsoft.com/office/drawing/2018/hyperlinkcolor" val="tx"/>
                    </a:ext>
                  </a:extLst>
                </a:hlinkClick>
              </a:rPr>
              <a:t>#time-domain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5">
                  <a:extLst>
                    <a:ext uri="{A12FA001-AC4F-418D-AE19-62706E023703}">
                      <ahyp:hlinkClr xmlns:ahyp="http://schemas.microsoft.com/office/drawing/2018/hyperlinkcolor" val="tx"/>
                    </a:ext>
                  </a:extLst>
                </a:hlinkClick>
              </a:rPr>
              <a:t>@Elisabeth Mills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Mansi </a:t>
            </a:r>
            <a:r>
              <a:rPr lang="en-US" sz="1013" dirty="0" err="1">
                <a:latin typeface="Helvetica Neue" panose="02000503000000020004" pitchFamily="2" charset="0"/>
                <a:ea typeface="Helvetica Neue" panose="02000503000000020004" pitchFamily="2" charset="0"/>
                <a:cs typeface="Helvetica Neue" panose="02000503000000020004" pitchFamily="2" charset="0"/>
              </a:rPr>
              <a:t>Kasliwal</a:t>
            </a:r>
            <a:r>
              <a:rPr lang="en-US" sz="1013" dirty="0">
                <a:latin typeface="Helvetica Neue" panose="02000503000000020004" pitchFamily="2" charset="0"/>
                <a:ea typeface="Helvetica Neue" panose="02000503000000020004" pitchFamily="2" charset="0"/>
                <a:cs typeface="Helvetica Neue" panose="02000503000000020004" pitchFamily="2" charset="0"/>
              </a:rPr>
              <a:t>, Dan Stearn</a:t>
            </a:r>
          </a:p>
        </p:txBody>
      </p:sp>
    </p:spTree>
    <p:extLst>
      <p:ext uri="{BB962C8B-B14F-4D97-AF65-F5344CB8AC3E}">
        <p14:creationId xmlns:p14="http://schemas.microsoft.com/office/powerpoint/2010/main" val="2333968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BC4C-2048-1F77-B3B0-4BA26F274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D1E32-40D6-911F-3D1F-FC02109AE5EE}"/>
              </a:ext>
            </a:extLst>
          </p:cNvPr>
          <p:cNvSpPr>
            <a:spLocks noGrp="1"/>
          </p:cNvSpPr>
          <p:nvPr>
            <p:ph type="title"/>
          </p:nvPr>
        </p:nvSpPr>
        <p:spPr>
          <a:xfrm>
            <a:off x="424784" y="512116"/>
            <a:ext cx="8514308" cy="349607"/>
          </a:xfrm>
        </p:spPr>
        <p:txBody>
          <a:bodyPr>
            <a:noAutofit/>
          </a:bodyPr>
          <a:lstStyle/>
          <a:p>
            <a:pPr algn="ctr"/>
            <a:r>
              <a:rPr lang="en-US" sz="2400" b="1" dirty="0"/>
              <a:t>PRIMA GO science Book Volume 1</a:t>
            </a:r>
          </a:p>
        </p:txBody>
      </p:sp>
      <p:sp>
        <p:nvSpPr>
          <p:cNvPr id="3" name="Slide Number Placeholder 2">
            <a:extLst>
              <a:ext uri="{FF2B5EF4-FFF2-40B4-BE49-F238E27FC236}">
                <a16:creationId xmlns:a16="http://schemas.microsoft.com/office/drawing/2014/main" id="{CFB17212-5E0A-3357-4080-DB16BB3D11A0}"/>
              </a:ext>
            </a:extLst>
          </p:cNvPr>
          <p:cNvSpPr>
            <a:spLocks noGrp="1"/>
          </p:cNvSpPr>
          <p:nvPr>
            <p:ph type="sldNum" sz="quarter" idx="4"/>
          </p:nvPr>
        </p:nvSpPr>
        <p:spPr/>
        <p:txBody>
          <a:bodyPr/>
          <a:lstStyle/>
          <a:p>
            <a:fld id="{759E2953-E0B0-D04E-87C0-4FCB2A0B3580}" type="slidenum">
              <a:rPr lang="en-US" smtClean="0"/>
              <a:pPr/>
              <a:t>32</a:t>
            </a:fld>
            <a:endParaRPr lang="en-US" dirty="0"/>
          </a:p>
        </p:txBody>
      </p:sp>
      <p:pic>
        <p:nvPicPr>
          <p:cNvPr id="5" name="Picture 4">
            <a:extLst>
              <a:ext uri="{FF2B5EF4-FFF2-40B4-BE49-F238E27FC236}">
                <a16:creationId xmlns:a16="http://schemas.microsoft.com/office/drawing/2014/main" id="{4E39BE81-580F-9518-1D99-2527A63CBB17}"/>
              </a:ext>
            </a:extLst>
          </p:cNvPr>
          <p:cNvPicPr>
            <a:picLocks noChangeAspect="1"/>
          </p:cNvPicPr>
          <p:nvPr/>
        </p:nvPicPr>
        <p:blipFill>
          <a:blip r:embed="rId3" cstate="hqprint">
            <a:extLst>
              <a:ext uri="{28A0092B-C50C-407E-A947-70E740481C1C}">
                <a14:useLocalDpi xmlns:a14="http://schemas.microsoft.com/office/drawing/2010/main"/>
              </a:ext>
            </a:extLst>
          </a:blip>
          <a:srcRect l="543" b="16110"/>
          <a:stretch>
            <a:fillRect/>
          </a:stretch>
        </p:blipFill>
        <p:spPr>
          <a:xfrm>
            <a:off x="5846883" y="861723"/>
            <a:ext cx="1993101" cy="1979109"/>
          </a:xfrm>
          <a:prstGeom prst="rect">
            <a:avLst/>
          </a:prstGeom>
        </p:spPr>
      </p:pic>
      <p:sp>
        <p:nvSpPr>
          <p:cNvPr id="9" name="TextBox 8">
            <a:extLst>
              <a:ext uri="{FF2B5EF4-FFF2-40B4-BE49-F238E27FC236}">
                <a16:creationId xmlns:a16="http://schemas.microsoft.com/office/drawing/2014/main" id="{2E749EAC-DA26-858E-4D8E-D9277AFE6C8B}"/>
              </a:ext>
            </a:extLst>
          </p:cNvPr>
          <p:cNvSpPr txBox="1"/>
          <p:nvPr/>
        </p:nvSpPr>
        <p:spPr>
          <a:xfrm>
            <a:off x="254114" y="1184995"/>
            <a:ext cx="4574040" cy="3554819"/>
          </a:xfrm>
          <a:prstGeom prst="rect">
            <a:avLst/>
          </a:prstGeom>
          <a:noFill/>
        </p:spPr>
        <p:txBody>
          <a:bodyPr wrap="square">
            <a:spAutoFit/>
          </a:bodyPr>
          <a:lstStyle/>
          <a:p>
            <a:pPr marL="257175" indent="-257175">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Volume1 published on </a:t>
            </a:r>
            <a:r>
              <a:rPr lang="en-US" sz="1500" dirty="0" err="1">
                <a:latin typeface="Helvetica Neue" panose="02000503000000020004" pitchFamily="2" charset="0"/>
                <a:ea typeface="Helvetica Neue" panose="02000503000000020004" pitchFamily="2" charset="0"/>
                <a:cs typeface="Helvetica Neue" panose="02000503000000020004" pitchFamily="2" charset="0"/>
              </a:rPr>
              <a:t>ArXiv</a:t>
            </a:r>
            <a:r>
              <a:rPr lang="en-US" sz="1500" dirty="0">
                <a:latin typeface="Helvetica Neue" panose="02000503000000020004" pitchFamily="2" charset="0"/>
                <a:ea typeface="Helvetica Neue" panose="02000503000000020004" pitchFamily="2" charset="0"/>
                <a:cs typeface="Helvetica Neue" panose="02000503000000020004" pitchFamily="2" charset="0"/>
              </a:rPr>
              <a:t> in November 2023 (</a:t>
            </a:r>
            <a:r>
              <a:rPr lang="en-US" sz="1500" dirty="0">
                <a:latin typeface="Helvetica Neue" panose="02000503000000020004" pitchFamily="2" charset="0"/>
                <a:ea typeface="Helvetica Neue" panose="02000503000000020004" pitchFamily="2" charset="0"/>
                <a:cs typeface="Helvetica Neue" panose="02000503000000020004" pitchFamily="2" charset="0"/>
                <a:hlinkClick r:id="rId4"/>
              </a:rPr>
              <a:t>arXiv:2310.20572</a:t>
            </a:r>
            <a:r>
              <a:rPr lang="en-US" sz="1500" dirty="0">
                <a:latin typeface="Helvetica Neue" panose="02000503000000020004" pitchFamily="2" charset="0"/>
                <a:ea typeface="Helvetica Neue" panose="02000503000000020004" pitchFamily="2" charset="0"/>
                <a:cs typeface="Helvetica Neue" panose="02000503000000020004" pitchFamily="2" charset="0"/>
              </a:rPr>
              <a:t>)</a:t>
            </a:r>
          </a:p>
          <a:p>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pPr marL="257175" indent="-257175">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Collection of 76 community-contributed cases, spanning scientific areas from comets to high-z polarimetry</a:t>
            </a:r>
          </a:p>
          <a:p>
            <a:pPr marL="257175" indent="-257175">
              <a:buFont typeface="Arial" panose="020B0604020202020204" pitchFamily="34" charset="0"/>
              <a:buChar char="•"/>
            </a:pP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pPr marL="214313" indent="-214313">
              <a:buFont typeface="Arial" panose="020B0604020202020204" pitchFamily="34" charset="0"/>
              <a:buChar char="•"/>
            </a:pPr>
            <a:r>
              <a:rPr lang="en-US" sz="15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Volume 1 totals about ~21,000 h of observations, or about 65% of the expected time available for GO observations. </a:t>
            </a:r>
          </a:p>
          <a:p>
            <a:pPr marL="214313" indent="-214313">
              <a:buFont typeface="Arial" panose="020B0604020202020204" pitchFamily="34" charset="0"/>
              <a:buChar char="•"/>
            </a:pPr>
            <a:endParaRPr lang="en-US" sz="15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214313" indent="-214313">
              <a:buFont typeface="Arial" panose="020B0604020202020204" pitchFamily="34" charset="0"/>
              <a:buChar char="•"/>
            </a:pPr>
            <a:r>
              <a:rPr lang="en-US" sz="15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Approximately use requests for </a:t>
            </a:r>
            <a:r>
              <a:rPr lang="en-US" sz="15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PRIMAger</a:t>
            </a:r>
            <a:r>
              <a:rPr lang="en-US" sz="15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(35% of cases), FIRESS (32%) or both instruments (32%).</a:t>
            </a: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pPr marL="257175" indent="-257175">
              <a:buFont typeface="Arial" panose="020B0604020202020204" pitchFamily="34" charset="0"/>
              <a:buChar char="•"/>
            </a:pP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02C6B50D-85EA-0D36-2F86-DAA7FE2306EA}"/>
              </a:ext>
            </a:extLst>
          </p:cNvPr>
          <p:cNvSpPr txBox="1"/>
          <p:nvPr/>
        </p:nvSpPr>
        <p:spPr>
          <a:xfrm>
            <a:off x="998445" y="4509088"/>
            <a:ext cx="3422478" cy="369332"/>
          </a:xfrm>
          <a:prstGeom prst="rect">
            <a:avLst/>
          </a:prstGeom>
          <a:noFill/>
        </p:spPr>
        <p:txBody>
          <a:bodyPr wrap="square">
            <a:spAutoFit/>
          </a:bodyPr>
          <a:lstStyle/>
          <a:p>
            <a:r>
              <a:rPr lang="en-US" sz="1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Thank you to all case writers!</a:t>
            </a:r>
          </a:p>
        </p:txBody>
      </p:sp>
      <p:pic>
        <p:nvPicPr>
          <p:cNvPr id="4" name="Picture 3" descr="A table with text and images&#10;&#10;Description automatically generated">
            <a:extLst>
              <a:ext uri="{FF2B5EF4-FFF2-40B4-BE49-F238E27FC236}">
                <a16:creationId xmlns:a16="http://schemas.microsoft.com/office/drawing/2014/main" id="{6909777D-DBB4-A052-467E-E2BFB5BAA162}"/>
              </a:ext>
            </a:extLst>
          </p:cNvPr>
          <p:cNvPicPr>
            <a:picLocks noChangeAspect="1"/>
          </p:cNvPicPr>
          <p:nvPr/>
        </p:nvPicPr>
        <p:blipFill>
          <a:blip r:embed="rId5"/>
          <a:stretch>
            <a:fillRect/>
          </a:stretch>
        </p:blipFill>
        <p:spPr>
          <a:xfrm>
            <a:off x="5308320" y="2943225"/>
            <a:ext cx="3333750" cy="2200275"/>
          </a:xfrm>
          <a:prstGeom prst="rect">
            <a:avLst/>
          </a:prstGeom>
        </p:spPr>
      </p:pic>
    </p:spTree>
    <p:extLst>
      <p:ext uri="{BB962C8B-B14F-4D97-AF65-F5344CB8AC3E}">
        <p14:creationId xmlns:p14="http://schemas.microsoft.com/office/powerpoint/2010/main" val="416824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1C1E1-FDC8-D40E-26B9-B008A9514DF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8A4F98-4DF6-D15E-5479-0FF8A7C3E112}"/>
              </a:ext>
            </a:extLst>
          </p:cNvPr>
          <p:cNvSpPr>
            <a:spLocks noGrp="1"/>
          </p:cNvSpPr>
          <p:nvPr>
            <p:ph type="sldNum" sz="quarter" idx="4"/>
          </p:nvPr>
        </p:nvSpPr>
        <p:spPr/>
        <p:txBody>
          <a:bodyPr/>
          <a:lstStyle/>
          <a:p>
            <a:fld id="{759E2953-E0B0-D04E-87C0-4FCB2A0B3580}" type="slidenum">
              <a:rPr lang="en-US" smtClean="0"/>
              <a:pPr/>
              <a:t>33</a:t>
            </a:fld>
            <a:endParaRPr lang="en-US" dirty="0"/>
          </a:p>
        </p:txBody>
      </p:sp>
      <p:sp>
        <p:nvSpPr>
          <p:cNvPr id="5" name="Title 1">
            <a:extLst>
              <a:ext uri="{FF2B5EF4-FFF2-40B4-BE49-F238E27FC236}">
                <a16:creationId xmlns:a16="http://schemas.microsoft.com/office/drawing/2014/main" id="{5B13EC67-1A93-3EF2-FB01-DA6A03237EB4}"/>
              </a:ext>
            </a:extLst>
          </p:cNvPr>
          <p:cNvSpPr txBox="1">
            <a:spLocks/>
          </p:cNvSpPr>
          <p:nvPr/>
        </p:nvSpPr>
        <p:spPr>
          <a:xfrm>
            <a:off x="314846" y="658816"/>
            <a:ext cx="8514308" cy="34960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b="0" kern="1200">
                <a:solidFill>
                  <a:srgbClr val="873693"/>
                </a:solidFill>
                <a:latin typeface="+mn-lt"/>
                <a:ea typeface="Roboto" panose="02000000000000000000" pitchFamily="2" charset="0"/>
                <a:cs typeface="Roboto" panose="02000000000000000000" pitchFamily="2" charset="0"/>
              </a:defRPr>
            </a:lvl1p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GO science book Volume 2 now in preparation</a:t>
            </a:r>
          </a:p>
        </p:txBody>
      </p:sp>
      <p:sp>
        <p:nvSpPr>
          <p:cNvPr id="9" name="TextBox 8">
            <a:extLst>
              <a:ext uri="{FF2B5EF4-FFF2-40B4-BE49-F238E27FC236}">
                <a16:creationId xmlns:a16="http://schemas.microsoft.com/office/drawing/2014/main" id="{26E1A30D-B9D1-861F-8A78-1026CA63A963}"/>
              </a:ext>
            </a:extLst>
          </p:cNvPr>
          <p:cNvSpPr txBox="1"/>
          <p:nvPr/>
        </p:nvSpPr>
        <p:spPr>
          <a:xfrm>
            <a:off x="381662" y="1309150"/>
            <a:ext cx="7224501" cy="1477328"/>
          </a:xfrm>
          <a:prstGeom prst="rect">
            <a:avLst/>
          </a:prstGeom>
          <a:noFill/>
        </p:spPr>
        <p:txBody>
          <a:bodyPr wrap="square">
            <a:spAutoFit/>
          </a:bodyPr>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The PRIMA team asked any member of the international astronomy community to develop and submit case for Volume 2 for May 31, 2025. More than </a:t>
            </a:r>
            <a:r>
              <a:rPr lang="en-US" sz="1800" b="1" dirty="0">
                <a:latin typeface="Helvetica Neue" panose="02000503000000020004" pitchFamily="2" charset="0"/>
                <a:ea typeface="Helvetica Neue" panose="02000503000000020004" pitchFamily="2" charset="0"/>
                <a:cs typeface="Helvetica Neue" panose="02000503000000020004" pitchFamily="2" charset="0"/>
              </a:rPr>
              <a:t>100 community PRIMA GO cases </a:t>
            </a:r>
            <a:r>
              <a:rPr lang="en-US" sz="1800" dirty="0">
                <a:latin typeface="Helvetica Neue" panose="02000503000000020004" pitchFamily="2" charset="0"/>
                <a:ea typeface="Helvetica Neue" panose="02000503000000020004" pitchFamily="2" charset="0"/>
                <a:cs typeface="Helvetica Neue" panose="02000503000000020004" pitchFamily="2" charset="0"/>
              </a:rPr>
              <a:t>were received and are currently being edited and compiled into GO science book Volume 2.</a:t>
            </a:r>
          </a:p>
        </p:txBody>
      </p:sp>
      <p:sp>
        <p:nvSpPr>
          <p:cNvPr id="11" name="TextBox 10">
            <a:extLst>
              <a:ext uri="{FF2B5EF4-FFF2-40B4-BE49-F238E27FC236}">
                <a16:creationId xmlns:a16="http://schemas.microsoft.com/office/drawing/2014/main" id="{46D30B1B-31CB-8847-9EE5-E1A6031C1D66}"/>
              </a:ext>
            </a:extLst>
          </p:cNvPr>
          <p:cNvSpPr txBox="1"/>
          <p:nvPr/>
        </p:nvSpPr>
        <p:spPr>
          <a:xfrm>
            <a:off x="381662" y="3087206"/>
            <a:ext cx="7866433" cy="1477328"/>
          </a:xfrm>
          <a:prstGeom prst="rect">
            <a:avLst/>
          </a:prstGeom>
          <a:noFill/>
          <a:ln>
            <a:solidFill>
              <a:schemeClr val="accent1"/>
            </a:solidFill>
          </a:ln>
        </p:spPr>
        <p:txBody>
          <a:bodyPr wrap="square">
            <a:spAutoFit/>
          </a:bodyPr>
          <a:lstStyle/>
          <a:p>
            <a:r>
              <a:rPr lang="en-US" sz="1500" dirty="0">
                <a:latin typeface="Helvetica Neue" panose="02000503000000020004" pitchFamily="2" charset="0"/>
                <a:ea typeface="Helvetica Neue" panose="02000503000000020004" pitchFamily="2" charset="0"/>
                <a:cs typeface="Helvetica Neue" panose="02000503000000020004" pitchFamily="2" charset="0"/>
              </a:rPr>
              <a:t>We are here to support contributors</a:t>
            </a:r>
          </a:p>
          <a:p>
            <a:r>
              <a:rPr lang="en-US" sz="1500" dirty="0">
                <a:latin typeface="Helvetica Neue" panose="02000503000000020004" pitchFamily="2" charset="0"/>
                <a:ea typeface="Helvetica Neue" panose="02000503000000020004" pitchFamily="2" charset="0"/>
                <a:cs typeface="Helvetica Neue" panose="02000503000000020004" pitchFamily="2" charset="0"/>
              </a:rPr>
              <a:t>Main contacts: </a:t>
            </a:r>
          </a:p>
          <a:p>
            <a:pPr marL="257175" indent="-257175">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Arielle </a:t>
            </a:r>
            <a:r>
              <a:rPr lang="en-US" sz="1500" dirty="0" err="1">
                <a:latin typeface="Helvetica Neue" panose="02000503000000020004" pitchFamily="2" charset="0"/>
                <a:ea typeface="Helvetica Neue" panose="02000503000000020004" pitchFamily="2" charset="0"/>
                <a:cs typeface="Helvetica Neue" panose="02000503000000020004" pitchFamily="2" charset="0"/>
              </a:rPr>
              <a:t>Moullet</a:t>
            </a:r>
            <a:r>
              <a:rPr lang="en-US" sz="1500" dirty="0">
                <a:latin typeface="Helvetica Neue" panose="02000503000000020004" pitchFamily="2" charset="0"/>
                <a:ea typeface="Helvetica Neue" panose="02000503000000020004" pitchFamily="2" charset="0"/>
                <a:cs typeface="Helvetica Neue" panose="02000503000000020004" pitchFamily="2" charset="0"/>
              </a:rPr>
              <a:t> (</a:t>
            </a:r>
            <a:r>
              <a:rPr lang="en-US" sz="1500" dirty="0">
                <a:latin typeface="Helvetica Neue" panose="02000503000000020004" pitchFamily="2" charset="0"/>
                <a:ea typeface="Helvetica Neue" panose="02000503000000020004" pitchFamily="2" charset="0"/>
                <a:cs typeface="Helvetica Neue" panose="02000503000000020004" pitchFamily="2" charset="0"/>
                <a:hlinkClick r:id="rId3"/>
              </a:rPr>
              <a:t>amoullet@nrao.edu</a:t>
            </a:r>
            <a:r>
              <a:rPr lang="en-US" sz="1500" dirty="0">
                <a:latin typeface="Helvetica Neue" panose="02000503000000020004" pitchFamily="2" charset="0"/>
                <a:ea typeface="Helvetica Neue" panose="02000503000000020004" pitchFamily="2" charset="0"/>
                <a:cs typeface="Helvetica Neue" panose="02000503000000020004" pitchFamily="2" charset="0"/>
              </a:rPr>
              <a:t>),</a:t>
            </a:r>
          </a:p>
          <a:p>
            <a:pPr marL="257175" indent="-257175">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Denis Burgarella (</a:t>
            </a:r>
            <a:r>
              <a:rPr lang="en-US" sz="1500" dirty="0">
                <a:latin typeface="Helvetica Neue" panose="02000503000000020004" pitchFamily="2" charset="0"/>
                <a:ea typeface="Helvetica Neue" panose="02000503000000020004" pitchFamily="2" charset="0"/>
                <a:cs typeface="Helvetica Neue" panose="02000503000000020004" pitchFamily="2" charset="0"/>
                <a:hlinkClick r:id="rId4"/>
              </a:rPr>
              <a:t>denis.burgarella@lam.fr</a:t>
            </a:r>
            <a:r>
              <a:rPr lang="en-US" sz="1500" dirty="0">
                <a:latin typeface="Helvetica Neue" panose="02000503000000020004" pitchFamily="2" charset="0"/>
                <a:ea typeface="Helvetica Neue" panose="02000503000000020004" pitchFamily="2" charset="0"/>
                <a:cs typeface="Helvetica Neue" panose="02000503000000020004" pitchFamily="2" charset="0"/>
              </a:rPr>
              <a:t>)</a:t>
            </a:r>
          </a:p>
          <a:p>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r>
              <a:rPr lang="en-US" sz="1500" dirty="0">
                <a:latin typeface="Helvetica Neue" panose="02000503000000020004" pitchFamily="2" charset="0"/>
                <a:ea typeface="Helvetica Neue" panose="02000503000000020004" pitchFamily="2" charset="0"/>
                <a:cs typeface="Helvetica Neue" panose="02000503000000020004" pitchFamily="2" charset="0"/>
              </a:rPr>
              <a:t>Moreover, a team of editors + PRIMA team is available for general support</a:t>
            </a:r>
          </a:p>
        </p:txBody>
      </p:sp>
    </p:spTree>
    <p:extLst>
      <p:ext uri="{BB962C8B-B14F-4D97-AF65-F5344CB8AC3E}">
        <p14:creationId xmlns:p14="http://schemas.microsoft.com/office/powerpoint/2010/main" val="836225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DF9D8C98-4A28-B9CE-CF4B-BAF21C591FD8}"/>
            </a:ext>
          </a:extLst>
        </p:cNvPr>
        <p:cNvGrpSpPr/>
        <p:nvPr/>
      </p:nvGrpSpPr>
      <p:grpSpPr>
        <a:xfrm>
          <a:off x="0" y="0"/>
          <a:ext cx="0" cy="0"/>
          <a:chOff x="0" y="0"/>
          <a:chExt cx="0" cy="0"/>
        </a:xfrm>
      </p:grpSpPr>
      <p:sp>
        <p:nvSpPr>
          <p:cNvPr id="103" name="Google Shape;103;p1">
            <a:extLst>
              <a:ext uri="{FF2B5EF4-FFF2-40B4-BE49-F238E27FC236}">
                <a16:creationId xmlns:a16="http://schemas.microsoft.com/office/drawing/2014/main" id="{5554886F-0E3D-896A-23DB-B3D4F4F1D6DA}"/>
              </a:ext>
            </a:extLst>
          </p:cNvPr>
          <p:cNvSpPr txBox="1"/>
          <p:nvPr/>
        </p:nvSpPr>
        <p:spPr>
          <a:xfrm>
            <a:off x="4346058" y="895683"/>
            <a:ext cx="4060658" cy="3233612"/>
          </a:xfrm>
          <a:prstGeom prst="rect">
            <a:avLst/>
          </a:prstGeom>
          <a:noFill/>
          <a:ln>
            <a:noFill/>
          </a:ln>
        </p:spPr>
        <p:txBody>
          <a:bodyPr spcFirstLastPara="1" wrap="square" lIns="68569" tIns="34275" rIns="68569" bIns="34275" anchor="t" anchorCtr="0">
            <a:spAutoFit/>
          </a:bodyPr>
          <a:lstStyle/>
          <a:p>
            <a:pPr rtl="0"/>
            <a:r>
              <a:rPr lang="en-US"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Get involved and help to make PRIMA YOUR telescope!</a:t>
            </a:r>
            <a:endParaRPr sz="3200" dirty="0">
              <a:latin typeface="Helvetica Neue" panose="02000503000000020004" pitchFamily="2" charset="0"/>
              <a:ea typeface="Helvetica Neue" panose="02000503000000020004" pitchFamily="2" charset="0"/>
              <a:cs typeface="Helvetica Neue" panose="02000503000000020004" pitchFamily="2" charset="0"/>
            </a:endParaRPr>
          </a:p>
          <a:p>
            <a:pPr rtl="0"/>
            <a:endParaRPr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Please see the PRIMA website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for all this information and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much much more!</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hlinkClick r:id="rId3"/>
              </a:rPr>
              <a:t>https://prima.ipac.caltech.edu/</a:t>
            </a:r>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a:t>
            </a:r>
          </a:p>
          <a:p>
            <a:pPr rtl="0"/>
            <a:endPar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04" name="Google Shape;104;p1">
            <a:extLst>
              <a:ext uri="{FF2B5EF4-FFF2-40B4-BE49-F238E27FC236}">
                <a16:creationId xmlns:a16="http://schemas.microsoft.com/office/drawing/2014/main" id="{A73A209D-2155-BF8C-C974-7C62B6A82F16}"/>
              </a:ext>
            </a:extLst>
          </p:cNvPr>
          <p:cNvPicPr preferRelativeResize="0"/>
          <p:nvPr/>
        </p:nvPicPr>
        <p:blipFill rotWithShape="1">
          <a:blip r:embed="rId4">
            <a:alphaModFix/>
          </a:blip>
          <a:srcRect/>
          <a:stretch/>
        </p:blipFill>
        <p:spPr>
          <a:xfrm>
            <a:off x="0" y="4561257"/>
            <a:ext cx="9144000" cy="515155"/>
          </a:xfrm>
          <a:prstGeom prst="rect">
            <a:avLst/>
          </a:prstGeom>
          <a:noFill/>
          <a:ln>
            <a:noFill/>
          </a:ln>
        </p:spPr>
      </p:pic>
      <p:pic>
        <p:nvPicPr>
          <p:cNvPr id="105" name="Google Shape;105;p1" descr="A satellite in space with stars&#10;&#10;Description automatically generated">
            <a:extLst>
              <a:ext uri="{FF2B5EF4-FFF2-40B4-BE49-F238E27FC236}">
                <a16:creationId xmlns:a16="http://schemas.microsoft.com/office/drawing/2014/main" id="{0DFC62B1-B698-8733-A080-77A86F457D0B}"/>
              </a:ext>
            </a:extLst>
          </p:cNvPr>
          <p:cNvPicPr preferRelativeResize="0"/>
          <p:nvPr/>
        </p:nvPicPr>
        <p:blipFill rotWithShape="1">
          <a:blip r:embed="rId5">
            <a:alphaModFix/>
          </a:blip>
          <a:srcRect/>
          <a:stretch/>
        </p:blipFill>
        <p:spPr>
          <a:xfrm>
            <a:off x="301558" y="1141867"/>
            <a:ext cx="3931306" cy="3278981"/>
          </a:xfrm>
          <a:prstGeom prst="rect">
            <a:avLst/>
          </a:prstGeom>
          <a:noFill/>
          <a:ln>
            <a:noFill/>
          </a:ln>
        </p:spPr>
      </p:pic>
      <p:pic>
        <p:nvPicPr>
          <p:cNvPr id="106" name="Google Shape;106;p1" descr="Qr code&#10;&#10;AI-generated content may be incorrect.">
            <a:extLst>
              <a:ext uri="{FF2B5EF4-FFF2-40B4-BE49-F238E27FC236}">
                <a16:creationId xmlns:a16="http://schemas.microsoft.com/office/drawing/2014/main" id="{F2B7113A-BBCF-52EC-8032-BB4C6A6FB813}"/>
              </a:ext>
            </a:extLst>
          </p:cNvPr>
          <p:cNvPicPr preferRelativeResize="0"/>
          <p:nvPr/>
        </p:nvPicPr>
        <p:blipFill rotWithShape="1">
          <a:blip r:embed="rId6">
            <a:alphaModFix/>
          </a:blip>
          <a:srcRect/>
          <a:stretch/>
        </p:blipFill>
        <p:spPr>
          <a:xfrm>
            <a:off x="6979936" y="2821811"/>
            <a:ext cx="1669242" cy="1669242"/>
          </a:xfrm>
          <a:prstGeom prst="rect">
            <a:avLst/>
          </a:prstGeom>
          <a:noFill/>
          <a:ln>
            <a:noFill/>
          </a:ln>
        </p:spPr>
      </p:pic>
    </p:spTree>
    <p:extLst>
      <p:ext uri="{BB962C8B-B14F-4D97-AF65-F5344CB8AC3E}">
        <p14:creationId xmlns:p14="http://schemas.microsoft.com/office/powerpoint/2010/main" val="2180914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A3B5993-D48B-5B82-D947-E918EC045D93}"/>
            </a:ext>
          </a:extLst>
        </p:cNvPr>
        <p:cNvGrpSpPr/>
        <p:nvPr/>
      </p:nvGrpSpPr>
      <p:grpSpPr>
        <a:xfrm>
          <a:off x="0" y="0"/>
          <a:ext cx="0" cy="0"/>
          <a:chOff x="0" y="0"/>
          <a:chExt cx="0" cy="0"/>
        </a:xfrm>
      </p:grpSpPr>
      <p:sp>
        <p:nvSpPr>
          <p:cNvPr id="113" name="Google Shape;113;p2">
            <a:extLst>
              <a:ext uri="{FF2B5EF4-FFF2-40B4-BE49-F238E27FC236}">
                <a16:creationId xmlns:a16="http://schemas.microsoft.com/office/drawing/2014/main" id="{05770F4F-06CA-5E2E-C0AE-2ECC00CBF829}"/>
              </a:ext>
            </a:extLst>
          </p:cNvPr>
          <p:cNvSpPr/>
          <p:nvPr/>
        </p:nvSpPr>
        <p:spPr>
          <a:xfrm>
            <a:off x="3303075" y="3562185"/>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 name="Title 3">
            <a:extLst>
              <a:ext uri="{FF2B5EF4-FFF2-40B4-BE49-F238E27FC236}">
                <a16:creationId xmlns:a16="http://schemas.microsoft.com/office/drawing/2014/main" id="{125AF613-3C3A-9874-F017-68809464FA6C}"/>
              </a:ext>
            </a:extLst>
          </p:cNvPr>
          <p:cNvSpPr>
            <a:spLocks noGrp="1"/>
          </p:cNvSpPr>
          <p:nvPr>
            <p:ph type="title"/>
          </p:nvPr>
        </p:nvSpPr>
        <p:spPr>
          <a:xfrm>
            <a:off x="111211" y="336679"/>
            <a:ext cx="8887597" cy="704336"/>
          </a:xfrm>
        </p:spPr>
        <p:txBody>
          <a:bodyPr>
            <a:noAutofit/>
          </a:bodyPr>
          <a:lstStyle/>
          <a:p>
            <a:r>
              <a:rPr lang="en-US" sz="2250" b="1" dirty="0"/>
              <a:t>PRIMA is being developed by an international team of astrophysics and technology experts</a:t>
            </a:r>
          </a:p>
        </p:txBody>
      </p:sp>
      <p:pic>
        <p:nvPicPr>
          <p:cNvPr id="3" name="Picture 2" descr="A group of men with names&#10;&#10;AI-generated content may be incorrect.">
            <a:extLst>
              <a:ext uri="{FF2B5EF4-FFF2-40B4-BE49-F238E27FC236}">
                <a16:creationId xmlns:a16="http://schemas.microsoft.com/office/drawing/2014/main" id="{7E1664A6-BA52-339F-6538-0BA4CE608F6B}"/>
              </a:ext>
            </a:extLst>
          </p:cNvPr>
          <p:cNvPicPr>
            <a:picLocks noChangeAspect="1"/>
          </p:cNvPicPr>
          <p:nvPr/>
        </p:nvPicPr>
        <p:blipFill>
          <a:blip r:embed="rId3"/>
          <a:stretch>
            <a:fillRect/>
          </a:stretch>
        </p:blipFill>
        <p:spPr>
          <a:xfrm>
            <a:off x="5009573" y="1045324"/>
            <a:ext cx="4070389" cy="2600271"/>
          </a:xfrm>
          <a:prstGeom prst="rect">
            <a:avLst/>
          </a:prstGeom>
        </p:spPr>
      </p:pic>
      <p:pic>
        <p:nvPicPr>
          <p:cNvPr id="9" name="Picture 8" descr="A group of people with names&#10;&#10;AI-generated content may be incorrect.">
            <a:extLst>
              <a:ext uri="{FF2B5EF4-FFF2-40B4-BE49-F238E27FC236}">
                <a16:creationId xmlns:a16="http://schemas.microsoft.com/office/drawing/2014/main" id="{9CAC1DC6-3BA7-CBF5-3DFB-31C4A10B978C}"/>
              </a:ext>
            </a:extLst>
          </p:cNvPr>
          <p:cNvPicPr>
            <a:picLocks noChangeAspect="1"/>
          </p:cNvPicPr>
          <p:nvPr/>
        </p:nvPicPr>
        <p:blipFill>
          <a:blip r:embed="rId4"/>
          <a:stretch>
            <a:fillRect/>
          </a:stretch>
        </p:blipFill>
        <p:spPr>
          <a:xfrm>
            <a:off x="64039" y="1050284"/>
            <a:ext cx="4864380" cy="3704359"/>
          </a:xfrm>
          <a:prstGeom prst="rect">
            <a:avLst/>
          </a:prstGeom>
        </p:spPr>
      </p:pic>
      <p:sp>
        <p:nvSpPr>
          <p:cNvPr id="11" name="Google Shape;116;p2">
            <a:extLst>
              <a:ext uri="{FF2B5EF4-FFF2-40B4-BE49-F238E27FC236}">
                <a16:creationId xmlns:a16="http://schemas.microsoft.com/office/drawing/2014/main" id="{564BB491-A95A-9688-8B9C-E1DC5E991CDD}"/>
              </a:ext>
            </a:extLst>
          </p:cNvPr>
          <p:cNvSpPr txBox="1"/>
          <p:nvPr/>
        </p:nvSpPr>
        <p:spPr>
          <a:xfrm>
            <a:off x="5134110" y="3827786"/>
            <a:ext cx="3543286" cy="1472104"/>
          </a:xfrm>
          <a:prstGeom prst="rect">
            <a:avLst/>
          </a:prstGeom>
          <a:noFill/>
          <a:ln>
            <a:noFill/>
          </a:ln>
        </p:spPr>
        <p:txBody>
          <a:bodyPr spcFirstLastPara="1" wrap="square" lIns="68569" tIns="34275" rIns="68569" bIns="34275" anchor="t" anchorCtr="0">
            <a:spAutoFit/>
          </a:bodyPr>
          <a:lstStyle/>
          <a:p>
            <a:pPr rtl="0">
              <a:buClr>
                <a:schemeClr val="dk1"/>
              </a:buClr>
              <a:buSzPts val="1800"/>
            </a:pPr>
            <a: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Co-Is shown, plus a strong corps of engineers and scientists at JPL, GSFC, &amp; BAE Systems</a:t>
            </a:r>
            <a:b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br>
            <a:b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br>
            <a: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Partner Institutions: JPL, GSFC, BAE Systems, ASI / INAF, Cardiff, IPAC, LAM, MPIA, SRON</a:t>
            </a:r>
          </a:p>
          <a:p>
            <a:pPr rtl="0">
              <a:buClr>
                <a:schemeClr val="dk1"/>
              </a:buClr>
              <a:buSzPts val="1800"/>
            </a:pPr>
            <a:endPar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endParaRPr>
          </a:p>
          <a:p>
            <a:pPr rtl="0">
              <a:buClr>
                <a:schemeClr val="dk1"/>
              </a:buClr>
              <a:buSzPts val="1800"/>
            </a:pPr>
            <a: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We also have amazing science affiliates leading key projects and working groups - see our website for names! </a:t>
            </a:r>
          </a:p>
          <a:p>
            <a:pPr rtl="0">
              <a:buClr>
                <a:schemeClr val="dk1"/>
              </a:buClr>
              <a:buSzPts val="1800"/>
            </a:pPr>
            <a:endParaRPr sz="1013"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19228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C61ED35-FEBB-1AFA-6063-F5FB6B1F2804}"/>
            </a:ext>
          </a:extLst>
        </p:cNvPr>
        <p:cNvGrpSpPr/>
        <p:nvPr/>
      </p:nvGrpSpPr>
      <p:grpSpPr>
        <a:xfrm>
          <a:off x="0" y="0"/>
          <a:ext cx="0" cy="0"/>
          <a:chOff x="0" y="0"/>
          <a:chExt cx="0" cy="0"/>
        </a:xfrm>
      </p:grpSpPr>
      <p:sp>
        <p:nvSpPr>
          <p:cNvPr id="112" name="Google Shape;112;p2">
            <a:extLst>
              <a:ext uri="{FF2B5EF4-FFF2-40B4-BE49-F238E27FC236}">
                <a16:creationId xmlns:a16="http://schemas.microsoft.com/office/drawing/2014/main" id="{211218F7-A057-1478-1385-BD413CD2440B}"/>
              </a:ext>
            </a:extLst>
          </p:cNvPr>
          <p:cNvSpPr txBox="1">
            <a:spLocks noGrp="1"/>
          </p:cNvSpPr>
          <p:nvPr>
            <p:ph type="title"/>
          </p:nvPr>
        </p:nvSpPr>
        <p:spPr>
          <a:xfrm>
            <a:off x="2693515" y="234867"/>
            <a:ext cx="3756970" cy="623247"/>
          </a:xfrm>
          <a:prstGeom prst="rect">
            <a:avLst/>
          </a:prstGeom>
          <a:noFill/>
          <a:ln>
            <a:noFill/>
          </a:ln>
        </p:spPr>
        <p:txBody>
          <a:bodyPr spcFirstLastPara="1" vert="horz" wrap="square" lIns="68569" tIns="34275" rIns="68569" bIns="34275" rtlCol="0" anchor="t" anchorCtr="0">
            <a:normAutofit fontScale="90000"/>
          </a:bodyPr>
          <a:lstStyle/>
          <a:p>
            <a:pPr algn="ctr" rtl="0">
              <a:buSzPts val="4800"/>
            </a:pPr>
            <a:r>
              <a:rPr lang="en-US" sz="3600" b="1" dirty="0"/>
              <a:t>PRIMA Overview</a:t>
            </a:r>
            <a:endParaRPr sz="1500" dirty="0">
              <a:solidFill>
                <a:schemeClr val="dk1"/>
              </a:solidFill>
              <a:sym typeface="Times New Roman"/>
            </a:endParaRPr>
          </a:p>
        </p:txBody>
      </p:sp>
      <p:sp>
        <p:nvSpPr>
          <p:cNvPr id="113" name="Google Shape;113;p2">
            <a:extLst>
              <a:ext uri="{FF2B5EF4-FFF2-40B4-BE49-F238E27FC236}">
                <a16:creationId xmlns:a16="http://schemas.microsoft.com/office/drawing/2014/main" id="{2BD27B6B-3DE0-FAF7-F8EF-57C6FDCFD0C4}"/>
              </a:ext>
            </a:extLst>
          </p:cNvPr>
          <p:cNvSpPr/>
          <p:nvPr/>
        </p:nvSpPr>
        <p:spPr>
          <a:xfrm>
            <a:off x="3303075" y="3562185"/>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14" name="Google Shape;114;p2" descr="A satellite in space with stars&#10;&#10;Description automatically generated">
            <a:extLst>
              <a:ext uri="{FF2B5EF4-FFF2-40B4-BE49-F238E27FC236}">
                <a16:creationId xmlns:a16="http://schemas.microsoft.com/office/drawing/2014/main" id="{4990EF63-F916-5992-A10C-425E1246CB0F}"/>
              </a:ext>
            </a:extLst>
          </p:cNvPr>
          <p:cNvPicPr preferRelativeResize="0">
            <a:picLocks noChangeAspect="1"/>
          </p:cNvPicPr>
          <p:nvPr/>
        </p:nvPicPr>
        <p:blipFill rotWithShape="1">
          <a:blip r:embed="rId3">
            <a:alphaModFix/>
          </a:blip>
          <a:srcRect/>
          <a:stretch/>
        </p:blipFill>
        <p:spPr>
          <a:xfrm>
            <a:off x="409481" y="1472931"/>
            <a:ext cx="4258223" cy="3551653"/>
          </a:xfrm>
          <a:prstGeom prst="rect">
            <a:avLst/>
          </a:prstGeom>
          <a:noFill/>
          <a:ln>
            <a:noFill/>
          </a:ln>
        </p:spPr>
      </p:pic>
      <p:sp>
        <p:nvSpPr>
          <p:cNvPr id="116" name="Google Shape;116;p2">
            <a:extLst>
              <a:ext uri="{FF2B5EF4-FFF2-40B4-BE49-F238E27FC236}">
                <a16:creationId xmlns:a16="http://schemas.microsoft.com/office/drawing/2014/main" id="{A81589E5-967F-AD88-1365-A81AEC970DB7}"/>
              </a:ext>
            </a:extLst>
          </p:cNvPr>
          <p:cNvSpPr txBox="1"/>
          <p:nvPr/>
        </p:nvSpPr>
        <p:spPr>
          <a:xfrm>
            <a:off x="115513" y="714090"/>
            <a:ext cx="5005127" cy="692467"/>
          </a:xfrm>
          <a:prstGeom prst="rect">
            <a:avLst/>
          </a:prstGeom>
          <a:noFill/>
          <a:ln>
            <a:noFill/>
          </a:ln>
        </p:spPr>
        <p:txBody>
          <a:bodyPr spcFirstLastPara="1" wrap="square" lIns="68569" tIns="34275" rIns="68569" bIns="34275" anchor="t" anchorCtr="0">
            <a:spAutoFit/>
          </a:bodyPr>
          <a:lstStyle/>
          <a:p>
            <a:pPr marL="120015" indent="-120015" rtl="0">
              <a:buClr>
                <a:schemeClr val="dk1"/>
              </a:buClr>
              <a:buSzPts val="1800"/>
              <a:buFont typeface="Arial"/>
              <a:buChar char="•"/>
            </a:pPr>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25% of observing time for Principal Investigator science</a:t>
            </a:r>
            <a:r>
              <a:rPr lang="en-US" sz="1013" dirty="0">
                <a:latin typeface="Helvetica Neue" panose="02000503000000020004" pitchFamily="2" charset="0"/>
                <a:ea typeface="Helvetica Neue" panose="02000503000000020004" pitchFamily="2" charset="0"/>
                <a:cs typeface="Helvetica Neue" panose="02000503000000020004" pitchFamily="2" charset="0"/>
                <a:sym typeface="Times New Roman"/>
              </a:rPr>
              <a:t>, </a:t>
            </a:r>
            <a:br>
              <a:rPr lang="en-US" sz="1013" dirty="0">
                <a:latin typeface="Helvetica Neue" panose="02000503000000020004" pitchFamily="2" charset="0"/>
                <a:ea typeface="Helvetica Neue" panose="02000503000000020004" pitchFamily="2" charset="0"/>
                <a:cs typeface="Helvetica Neue" panose="02000503000000020004" pitchFamily="2" charset="0"/>
                <a:sym typeface="Times New Roman"/>
              </a:rPr>
            </a:br>
            <a:r>
              <a:rPr lang="en-US"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75% of observing time for Guest Observers</a:t>
            </a:r>
            <a:endParaRPr sz="1013" b="1" dirty="0">
              <a:latin typeface="Helvetica Neue" panose="02000503000000020004" pitchFamily="2" charset="0"/>
              <a:ea typeface="Helvetica Neue" panose="02000503000000020004" pitchFamily="2" charset="0"/>
              <a:cs typeface="Helvetica Neue" panose="02000503000000020004" pitchFamily="2" charset="0"/>
            </a:endParaRPr>
          </a:p>
          <a:p>
            <a:pPr marL="120015" indent="-120015" rtl="0">
              <a:buClr>
                <a:schemeClr val="dk1"/>
              </a:buClr>
              <a:buSzPts val="1800"/>
              <a:buFont typeface="Arial"/>
              <a:buChar char="•"/>
            </a:pPr>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PI data will be available quickly for </a:t>
            </a:r>
            <a:r>
              <a:rPr lang="en-US" i="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Guest Investigator science</a:t>
            </a:r>
            <a:endParaRPr sz="1013" i="1" dirty="0">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73FD1726-171F-09F4-1A40-3610D3C44958}"/>
                  </a:ext>
                </a:extLst>
              </p:cNvPr>
              <p:cNvGraphicFramePr>
                <a:graphicFrameLocks noGrp="1"/>
              </p:cNvGraphicFramePr>
              <p:nvPr>
                <p:extLst>
                  <p:ext uri="{D42A27DB-BD31-4B8C-83A1-F6EECF244321}">
                    <p14:modId xmlns:p14="http://schemas.microsoft.com/office/powerpoint/2010/main" val="244471078"/>
                  </p:ext>
                </p:extLst>
              </p:nvPr>
            </p:nvGraphicFramePr>
            <p:xfrm>
              <a:off x="5272532" y="990381"/>
              <a:ext cx="3461988" cy="3081474"/>
            </p:xfrm>
            <a:graphic>
              <a:graphicData uri="http://schemas.openxmlformats.org/drawingml/2006/table">
                <a:tbl>
                  <a:tblPr firstRow="1" bandRow="1">
                    <a:tableStyleId>{69CF1AB2-1976-4502-BF36-3FF5EA218861}</a:tableStyleId>
                  </a:tblPr>
                  <a:tblGrid>
                    <a:gridCol w="1192316">
                      <a:extLst>
                        <a:ext uri="{9D8B030D-6E8A-4147-A177-3AD203B41FA5}">
                          <a16:colId xmlns:a16="http://schemas.microsoft.com/office/drawing/2014/main" val="3118278865"/>
                        </a:ext>
                      </a:extLst>
                    </a:gridCol>
                    <a:gridCol w="2269672">
                      <a:extLst>
                        <a:ext uri="{9D8B030D-6E8A-4147-A177-3AD203B41FA5}">
                          <a16:colId xmlns:a16="http://schemas.microsoft.com/office/drawing/2014/main" val="1765546561"/>
                        </a:ext>
                      </a:extLst>
                    </a:gridCol>
                  </a:tblGrid>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Telescope</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1.8-m, all aluminum, 4.5 Kelvin</a:t>
                          </a:r>
                        </a:p>
                      </a:txBody>
                      <a:tcPr marL="68580" marR="68580" marT="34290" marB="34290"/>
                    </a:tc>
                    <a:extLst>
                      <a:ext uri="{0D108BD9-81ED-4DB2-BD59-A6C34878D82A}">
                        <a16:rowId xmlns:a16="http://schemas.microsoft.com/office/drawing/2014/main" val="3695563281"/>
                      </a:ext>
                    </a:extLst>
                  </a:tr>
                  <a:tr h="891540">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PRIMAger</a:t>
                          </a:r>
                        </a:p>
                        <a:p>
                          <a:r>
                            <a:rPr lang="en-US" sz="1000" b="0" i="0" dirty="0">
                              <a:ea typeface="Helvetica Neue" panose="02000503000000020004" pitchFamily="2" charset="0"/>
                              <a:cs typeface="Helvetica Neue" panose="02000503000000020004" pitchFamily="2" charset="0"/>
                            </a:rPr>
                            <a:t>Imager &amp; polarimeter</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R = 10 hyperspectral imaging 25-80 </a:t>
                          </a:r>
                          <a14:m>
                            <m:oMath xmlns:m="http://schemas.openxmlformats.org/officeDocument/2006/math">
                              <m:r>
                                <a:rPr lang="en-US" sz="1000" b="0" i="0" smtClean="0">
                                  <a:latin typeface="Cambria Math" panose="02040503050406030204" pitchFamily="18" charset="0"/>
                                </a:rPr>
                                <m:t>𝜇</m:t>
                              </m:r>
                            </m:oMath>
                          </a14:m>
                          <a:r>
                            <a:rPr lang="en-US" sz="1000" dirty="0"/>
                            <a:t>m</a:t>
                          </a:r>
                        </a:p>
                        <a:p>
                          <a:r>
                            <a:rPr lang="en-US" sz="1000" dirty="0"/>
                            <a:t>R= 4 imaging &amp; polarimetry 91-261 </a:t>
                          </a:r>
                          <a14:m>
                            <m:oMath xmlns:m="http://schemas.openxmlformats.org/officeDocument/2006/math">
                              <m:r>
                                <a:rPr lang="en-US" sz="1000" b="0" i="0" smtClean="0">
                                  <a:latin typeface="Cambria Math" panose="02040503050406030204" pitchFamily="18" charset="0"/>
                                </a:rPr>
                                <m:t>𝜇</m:t>
                              </m:r>
                            </m:oMath>
                          </a14:m>
                          <a:r>
                            <a:rPr lang="en-US" sz="1000" dirty="0"/>
                            <a:t>m</a:t>
                          </a:r>
                        </a:p>
                      </a:txBody>
                      <a:tcPr marL="68580" marR="68580" marT="34290" marB="34290"/>
                    </a:tc>
                    <a:extLst>
                      <a:ext uri="{0D108BD9-81ED-4DB2-BD59-A6C34878D82A}">
                        <a16:rowId xmlns:a16="http://schemas.microsoft.com/office/drawing/2014/main" val="2773113328"/>
                      </a:ext>
                    </a:extLst>
                  </a:tr>
                  <a:tr h="685800">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FIRESS</a:t>
                          </a:r>
                        </a:p>
                        <a:p>
                          <a:r>
                            <a:rPr lang="en-US" sz="1000" b="0" i="0" dirty="0">
                              <a:ea typeface="Helvetica Neue" panose="02000503000000020004" pitchFamily="2" charset="0"/>
                              <a:cs typeface="Helvetica Neue" panose="02000503000000020004" pitchFamily="2" charset="0"/>
                            </a:rPr>
                            <a:t>Spectrometer</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R &gt; 85 spectroscopy </a:t>
                          </a:r>
                        </a:p>
                        <a:p>
                          <a:r>
                            <a:rPr lang="en-US" sz="1000" b="0" i="0" dirty="0">
                              <a:ea typeface="Helvetica Neue" panose="02000503000000020004" pitchFamily="2" charset="0"/>
                              <a:cs typeface="Helvetica Neue" panose="02000503000000020004" pitchFamily="2" charset="0"/>
                            </a:rPr>
                            <a:t>24-235 </a:t>
                          </a:r>
                          <a14:m>
                            <m:oMath xmlns:m="http://schemas.openxmlformats.org/officeDocument/2006/math">
                              <m:r>
                                <a:rPr lang="en-US" sz="1000" b="0" i="0" smtClean="0">
                                  <a:latin typeface="Cambria Math" panose="02040503050406030204" pitchFamily="18" charset="0"/>
                                </a:rPr>
                                <m:t>𝜇</m:t>
                              </m:r>
                            </m:oMath>
                          </a14:m>
                          <a:r>
                            <a:rPr lang="en-US" sz="1000" dirty="0"/>
                            <a:t>m</a:t>
                          </a:r>
                        </a:p>
                        <a:p>
                          <a:r>
                            <a:rPr lang="en-US" sz="1000" dirty="0"/>
                            <a:t>High-Res mode </a:t>
                          </a:r>
                        </a:p>
                        <a:p>
                          <a:r>
                            <a:rPr lang="en-US" sz="1000" dirty="0"/>
                            <a:t>R = 4,400 x (</a:t>
                          </a:r>
                          <a14:m>
                            <m:oMath xmlns:m="http://schemas.openxmlformats.org/officeDocument/2006/math">
                              <m:r>
                                <a:rPr lang="en-US" sz="1000" b="0" i="0" smtClean="0">
                                  <a:latin typeface="Cambria Math" panose="02040503050406030204" pitchFamily="18" charset="0"/>
                                </a:rPr>
                                <m:t>𝜆</m:t>
                              </m:r>
                              <m:r>
                                <a:rPr lang="en-US" sz="1000" b="0" i="0" smtClean="0">
                                  <a:latin typeface="Cambria Math" panose="02040503050406030204" pitchFamily="18" charset="0"/>
                                </a:rPr>
                                <m:t>/</m:t>
                              </m:r>
                            </m:oMath>
                          </a14:m>
                          <a:r>
                            <a:rPr lang="en-US" sz="1000" dirty="0"/>
                            <a:t>112</a:t>
                          </a:r>
                          <a14:m>
                            <m:oMath xmlns:m="http://schemas.openxmlformats.org/officeDocument/2006/math">
                              <m:r>
                                <a:rPr lang="en-US" sz="1000" b="0" i="0" smtClean="0">
                                  <a:latin typeface="Cambria Math" panose="02040503050406030204" pitchFamily="18" charset="0"/>
                                </a:rPr>
                                <m:t>𝜇</m:t>
                              </m:r>
                            </m:oMath>
                          </a14:m>
                          <a:r>
                            <a:rPr lang="en-US" sz="1000" dirty="0"/>
                            <a:t>m)</a:t>
                          </a:r>
                          <a:r>
                            <a:rPr lang="en-US" sz="1000" baseline="30000" dirty="0"/>
                            <a:t>-1</a:t>
                          </a:r>
                        </a:p>
                      </a:txBody>
                      <a:tcPr marL="68580" marR="68580" marT="34290" marB="34290"/>
                    </a:tc>
                    <a:extLst>
                      <a:ext uri="{0D108BD9-81ED-4DB2-BD59-A6C34878D82A}">
                        <a16:rowId xmlns:a16="http://schemas.microsoft.com/office/drawing/2014/main" val="1885292540"/>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Detectors</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100 mK KID arrays (~11k total)</a:t>
                          </a:r>
                        </a:p>
                      </a:txBody>
                      <a:tcPr marL="68580" marR="68580" marT="34290" marB="34290"/>
                    </a:tc>
                    <a:extLst>
                      <a:ext uri="{0D108BD9-81ED-4DB2-BD59-A6C34878D82A}">
                        <a16:rowId xmlns:a16="http://schemas.microsoft.com/office/drawing/2014/main" val="1937877293"/>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Data</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IPAC</a:t>
                          </a:r>
                        </a:p>
                      </a:txBody>
                      <a:tcPr marL="68580" marR="68580" marT="34290" marB="34290"/>
                    </a:tc>
                    <a:extLst>
                      <a:ext uri="{0D108BD9-81ED-4DB2-BD59-A6C34878D82A}">
                        <a16:rowId xmlns:a16="http://schemas.microsoft.com/office/drawing/2014/main" val="1228223756"/>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Orbit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Earth-Sun L2</a:t>
                          </a:r>
                        </a:p>
                      </a:txBody>
                      <a:tcPr marL="68580" marR="68580" marT="34290" marB="34290"/>
                    </a:tc>
                    <a:extLst>
                      <a:ext uri="{0D108BD9-81ED-4DB2-BD59-A6C34878D82A}">
                        <a16:rowId xmlns:a16="http://schemas.microsoft.com/office/drawing/2014/main" val="3103324378"/>
                      </a:ext>
                    </a:extLst>
                  </a:tr>
                  <a:tr h="222885">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Launch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2032</a:t>
                          </a:r>
                        </a:p>
                      </a:txBody>
                      <a:tcPr marL="68580" marR="68580" marT="34290" marB="34290"/>
                    </a:tc>
                    <a:extLst>
                      <a:ext uri="{0D108BD9-81ED-4DB2-BD59-A6C34878D82A}">
                        <a16:rowId xmlns:a16="http://schemas.microsoft.com/office/drawing/2014/main" val="3591186853"/>
                      </a:ext>
                    </a:extLst>
                  </a:tr>
                  <a:tr h="222885">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Observations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75% GO, 25% PI (</a:t>
                          </a:r>
                          <a:r>
                            <a:rPr lang="en-US" sz="1000" b="0" i="0" dirty="0">
                              <a:ea typeface="Helvetica Neue" panose="02000503000000020004" pitchFamily="2" charset="0"/>
                              <a:cs typeface="Helvetica Neue" panose="02000503000000020004" pitchFamily="2" charset="0"/>
                              <a:sym typeface="Wingdings" pitchFamily="2" charset="2"/>
                            </a:rPr>
                            <a:t> GI)</a:t>
                          </a:r>
                          <a:endParaRPr lang="en-US" sz="1000" b="0" i="0" dirty="0">
                            <a:ea typeface="Helvetica Neue" panose="02000503000000020004" pitchFamily="2" charset="0"/>
                            <a:cs typeface="Helvetica Neue" panose="02000503000000020004" pitchFamily="2" charset="0"/>
                          </a:endParaRPr>
                        </a:p>
                      </a:txBody>
                      <a:tcPr marL="68580" marR="68580" marT="34290" marB="34290"/>
                    </a:tc>
                    <a:extLst>
                      <a:ext uri="{0D108BD9-81ED-4DB2-BD59-A6C34878D82A}">
                        <a16:rowId xmlns:a16="http://schemas.microsoft.com/office/drawing/2014/main" val="966735831"/>
                      </a:ext>
                    </a:extLst>
                  </a:tr>
                </a:tbl>
              </a:graphicData>
            </a:graphic>
          </p:graphicFrame>
        </mc:Choice>
        <mc:Fallback xmlns="">
          <p:graphicFrame>
            <p:nvGraphicFramePr>
              <p:cNvPr id="2" name="Table 1">
                <a:extLst>
                  <a:ext uri="{FF2B5EF4-FFF2-40B4-BE49-F238E27FC236}">
                    <a16:creationId xmlns:a16="http://schemas.microsoft.com/office/drawing/2014/main" id="{73FD1726-171F-09F4-1A40-3610D3C44958}"/>
                  </a:ext>
                </a:extLst>
              </p:cNvPr>
              <p:cNvGraphicFramePr>
                <a:graphicFrameLocks noGrp="1"/>
              </p:cNvGraphicFramePr>
              <p:nvPr>
                <p:extLst>
                  <p:ext uri="{D42A27DB-BD31-4B8C-83A1-F6EECF244321}">
                    <p14:modId xmlns:p14="http://schemas.microsoft.com/office/powerpoint/2010/main" val="244471078"/>
                  </p:ext>
                </p:extLst>
              </p:nvPr>
            </p:nvGraphicFramePr>
            <p:xfrm>
              <a:off x="5272532" y="990381"/>
              <a:ext cx="3461988" cy="3081474"/>
            </p:xfrm>
            <a:graphic>
              <a:graphicData uri="http://schemas.openxmlformats.org/drawingml/2006/table">
                <a:tbl>
                  <a:tblPr firstRow="1" bandRow="1">
                    <a:tableStyleId>{69CF1AB2-1976-4502-BF36-3FF5EA218861}</a:tableStyleId>
                  </a:tblPr>
                  <a:tblGrid>
                    <a:gridCol w="1192316">
                      <a:extLst>
                        <a:ext uri="{9D8B030D-6E8A-4147-A177-3AD203B41FA5}">
                          <a16:colId xmlns:a16="http://schemas.microsoft.com/office/drawing/2014/main" val="3118278865"/>
                        </a:ext>
                      </a:extLst>
                    </a:gridCol>
                    <a:gridCol w="2269672">
                      <a:extLst>
                        <a:ext uri="{9D8B030D-6E8A-4147-A177-3AD203B41FA5}">
                          <a16:colId xmlns:a16="http://schemas.microsoft.com/office/drawing/2014/main" val="1765546561"/>
                        </a:ext>
                      </a:extLst>
                    </a:gridCol>
                  </a:tblGrid>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Telescope</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1.8-m, all aluminum, 4.5 Kelvin</a:t>
                          </a:r>
                        </a:p>
                      </a:txBody>
                      <a:tcPr marL="68580" marR="68580" marT="34290" marB="34290"/>
                    </a:tc>
                    <a:extLst>
                      <a:ext uri="{0D108BD9-81ED-4DB2-BD59-A6C34878D82A}">
                        <a16:rowId xmlns:a16="http://schemas.microsoft.com/office/drawing/2014/main" val="3695563281"/>
                      </a:ext>
                    </a:extLst>
                  </a:tr>
                  <a:tr h="891540">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PRIMAger</a:t>
                          </a:r>
                        </a:p>
                        <a:p>
                          <a:r>
                            <a:rPr lang="en-US" sz="1000" b="0" i="0" dirty="0">
                              <a:ea typeface="Helvetica Neue" panose="02000503000000020004" pitchFamily="2" charset="0"/>
                              <a:cs typeface="Helvetica Neue" panose="02000503000000020004" pitchFamily="2" charset="0"/>
                            </a:rPr>
                            <a:t>Imager &amp; polarimeter</a:t>
                          </a:r>
                        </a:p>
                      </a:txBody>
                      <a:tcPr marL="68580" marR="68580" marT="34290" marB="34290"/>
                    </a:tc>
                    <a:tc>
                      <a:txBody>
                        <a:bodyPr/>
                        <a:lstStyle/>
                        <a:p>
                          <a:endParaRPr lang="en-US"/>
                        </a:p>
                      </a:txBody>
                      <a:tcPr marL="68580" marR="68580" marT="34290" marB="34290">
                        <a:blipFill>
                          <a:blip r:embed="rId4"/>
                          <a:stretch>
                            <a:fillRect l="-53073" t="-29577" r="-559" b="-218310"/>
                          </a:stretch>
                        </a:blipFill>
                      </a:tcPr>
                    </a:tc>
                    <a:extLst>
                      <a:ext uri="{0D108BD9-81ED-4DB2-BD59-A6C34878D82A}">
                        <a16:rowId xmlns:a16="http://schemas.microsoft.com/office/drawing/2014/main" val="2773113328"/>
                      </a:ext>
                    </a:extLst>
                  </a:tr>
                  <a:tr h="685800">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FIRESS</a:t>
                          </a:r>
                        </a:p>
                        <a:p>
                          <a:r>
                            <a:rPr lang="en-US" sz="1000" b="0" i="0" dirty="0">
                              <a:ea typeface="Helvetica Neue" panose="02000503000000020004" pitchFamily="2" charset="0"/>
                              <a:cs typeface="Helvetica Neue" panose="02000503000000020004" pitchFamily="2" charset="0"/>
                            </a:rPr>
                            <a:t>Spectrometer</a:t>
                          </a:r>
                        </a:p>
                      </a:txBody>
                      <a:tcPr marL="68580" marR="68580" marT="34290" marB="34290"/>
                    </a:tc>
                    <a:tc>
                      <a:txBody>
                        <a:bodyPr/>
                        <a:lstStyle/>
                        <a:p>
                          <a:endParaRPr lang="en-US"/>
                        </a:p>
                      </a:txBody>
                      <a:tcPr marL="68580" marR="68580" marT="34290" marB="34290">
                        <a:blipFill>
                          <a:blip r:embed="rId4"/>
                          <a:stretch>
                            <a:fillRect l="-53073" t="-170370" r="-559" b="-187037"/>
                          </a:stretch>
                        </a:blipFill>
                      </a:tcPr>
                    </a:tc>
                    <a:extLst>
                      <a:ext uri="{0D108BD9-81ED-4DB2-BD59-A6C34878D82A}">
                        <a16:rowId xmlns:a16="http://schemas.microsoft.com/office/drawing/2014/main" val="1885292540"/>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Detectors</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100 mK KID arrays (~11k total)</a:t>
                          </a:r>
                        </a:p>
                      </a:txBody>
                      <a:tcPr marL="68580" marR="68580" marT="34290" marB="34290"/>
                    </a:tc>
                    <a:extLst>
                      <a:ext uri="{0D108BD9-81ED-4DB2-BD59-A6C34878D82A}">
                        <a16:rowId xmlns:a16="http://schemas.microsoft.com/office/drawing/2014/main" val="1937877293"/>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Data</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IPAC</a:t>
                          </a:r>
                        </a:p>
                      </a:txBody>
                      <a:tcPr marL="68580" marR="68580" marT="34290" marB="34290"/>
                    </a:tc>
                    <a:extLst>
                      <a:ext uri="{0D108BD9-81ED-4DB2-BD59-A6C34878D82A}">
                        <a16:rowId xmlns:a16="http://schemas.microsoft.com/office/drawing/2014/main" val="1228223756"/>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Orbit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Earth-Sun L2</a:t>
                          </a:r>
                        </a:p>
                      </a:txBody>
                      <a:tcPr marL="68580" marR="68580" marT="34290" marB="34290"/>
                    </a:tc>
                    <a:extLst>
                      <a:ext uri="{0D108BD9-81ED-4DB2-BD59-A6C34878D82A}">
                        <a16:rowId xmlns:a16="http://schemas.microsoft.com/office/drawing/2014/main" val="3103324378"/>
                      </a:ext>
                    </a:extLst>
                  </a:tr>
                  <a:tr h="222885">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Launch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2032</a:t>
                          </a:r>
                        </a:p>
                      </a:txBody>
                      <a:tcPr marL="68580" marR="68580" marT="34290" marB="34290"/>
                    </a:tc>
                    <a:extLst>
                      <a:ext uri="{0D108BD9-81ED-4DB2-BD59-A6C34878D82A}">
                        <a16:rowId xmlns:a16="http://schemas.microsoft.com/office/drawing/2014/main" val="3591186853"/>
                      </a:ext>
                    </a:extLst>
                  </a:tr>
                  <a:tr h="222885">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Observations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75% GO, 25% PI (</a:t>
                          </a:r>
                          <a:r>
                            <a:rPr lang="en-US" sz="1000" b="0" i="0" dirty="0">
                              <a:ea typeface="Helvetica Neue" panose="02000503000000020004" pitchFamily="2" charset="0"/>
                              <a:cs typeface="Helvetica Neue" panose="02000503000000020004" pitchFamily="2" charset="0"/>
                              <a:sym typeface="Wingdings" pitchFamily="2" charset="2"/>
                            </a:rPr>
                            <a:t> GI)</a:t>
                          </a:r>
                          <a:endParaRPr lang="en-US" sz="1000" b="0" i="0" dirty="0">
                            <a:ea typeface="Helvetica Neue" panose="02000503000000020004" pitchFamily="2" charset="0"/>
                            <a:cs typeface="Helvetica Neue" panose="02000503000000020004" pitchFamily="2" charset="0"/>
                          </a:endParaRPr>
                        </a:p>
                      </a:txBody>
                      <a:tcPr marL="68580" marR="68580" marT="34290" marB="34290"/>
                    </a:tc>
                    <a:extLst>
                      <a:ext uri="{0D108BD9-81ED-4DB2-BD59-A6C34878D82A}">
                        <a16:rowId xmlns:a16="http://schemas.microsoft.com/office/drawing/2014/main" val="966735831"/>
                      </a:ext>
                    </a:extLst>
                  </a:tr>
                </a:tbl>
              </a:graphicData>
            </a:graphic>
          </p:graphicFrame>
        </mc:Fallback>
      </mc:AlternateContent>
    </p:spTree>
    <p:extLst>
      <p:ext uri="{BB962C8B-B14F-4D97-AF65-F5344CB8AC3E}">
        <p14:creationId xmlns:p14="http://schemas.microsoft.com/office/powerpoint/2010/main" val="1997695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3111689" y="3490416"/>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123" name="Google Shape;123;p3"/>
          <p:cNvSpPr txBox="1">
            <a:spLocks noGrp="1"/>
          </p:cNvSpPr>
          <p:nvPr>
            <p:ph type="title"/>
          </p:nvPr>
        </p:nvSpPr>
        <p:spPr>
          <a:xfrm>
            <a:off x="433547" y="615956"/>
            <a:ext cx="8417517" cy="349607"/>
          </a:xfrm>
          <a:prstGeom prst="rect">
            <a:avLst/>
          </a:prstGeom>
          <a:noFill/>
          <a:ln>
            <a:noFill/>
          </a:ln>
        </p:spPr>
        <p:txBody>
          <a:bodyPr spcFirstLastPara="1" vert="horz" wrap="square" lIns="68569" tIns="34275" rIns="68569" bIns="34275" rtlCol="0" anchor="ctr" anchorCtr="0">
            <a:normAutofit fontScale="90000"/>
          </a:bodyPr>
          <a:lstStyle/>
          <a:p>
            <a:pPr rtl="0">
              <a:buSzPct val="100000"/>
            </a:pPr>
            <a:r>
              <a:rPr lang="en-US" sz="2400" b="1" dirty="0"/>
              <a:t>PRIMA takes advantage of incredibly large gains and new capabilities from sensitive KID arrays</a:t>
            </a:r>
            <a:endParaRPr b="1" dirty="0"/>
          </a:p>
        </p:txBody>
      </p:sp>
      <p:sp>
        <p:nvSpPr>
          <p:cNvPr id="124" name="Google Shape;124;p3"/>
          <p:cNvSpPr txBox="1"/>
          <p:nvPr/>
        </p:nvSpPr>
        <p:spPr>
          <a:xfrm>
            <a:off x="275486" y="1798872"/>
            <a:ext cx="2074522" cy="2146711"/>
          </a:xfrm>
          <a:prstGeom prst="rect">
            <a:avLst/>
          </a:prstGeom>
          <a:noFill/>
          <a:ln>
            <a:noFill/>
          </a:ln>
        </p:spPr>
        <p:txBody>
          <a:bodyPr spcFirstLastPara="1" wrap="square" lIns="68569" tIns="34275" rIns="68569" bIns="34275" anchor="t" anchorCtr="0">
            <a:spAutoFit/>
          </a:bodyPr>
          <a:lstStyle/>
          <a:p>
            <a:pPr rtl="0"/>
            <a:r>
              <a:rPr lang="en-US" sz="15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KIDs have now reached sensitivities such that, coupled with actively cooled mirrors, </a:t>
            </a:r>
            <a:r>
              <a:rPr lang="en-US" sz="15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observations are only limited by astrophysical backgrounds </a:t>
            </a:r>
            <a:r>
              <a:rPr lang="en-US" sz="15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(e.g., the </a:t>
            </a:r>
            <a:r>
              <a:rPr lang="en-US" sz="1500"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Zodaical</a:t>
            </a:r>
            <a:r>
              <a:rPr lang="en-US" sz="15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light)</a:t>
            </a:r>
            <a:endParaRPr sz="1013"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5" name="Google Shape;125;p3" descr="A diagram of a survey&#10;&#10;AI-generated content may be incorrect."/>
          <p:cNvPicPr preferRelativeResize="0">
            <a:picLocks noChangeAspect="1"/>
          </p:cNvPicPr>
          <p:nvPr/>
        </p:nvPicPr>
        <p:blipFill rotWithShape="1">
          <a:blip r:embed="rId3">
            <a:alphaModFix/>
          </a:blip>
          <a:srcRect/>
          <a:stretch/>
        </p:blipFill>
        <p:spPr>
          <a:xfrm>
            <a:off x="2569464" y="1098091"/>
            <a:ext cx="6371525" cy="40748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a:extLst>
            <a:ext uri="{FF2B5EF4-FFF2-40B4-BE49-F238E27FC236}">
              <a16:creationId xmlns:a16="http://schemas.microsoft.com/office/drawing/2014/main" id="{0F40CE39-D3F3-D23D-AC0F-123A74C22DEC}"/>
            </a:ext>
          </a:extLst>
        </p:cNvPr>
        <p:cNvGrpSpPr/>
        <p:nvPr/>
      </p:nvGrpSpPr>
      <p:grpSpPr>
        <a:xfrm>
          <a:off x="0" y="0"/>
          <a:ext cx="0" cy="0"/>
          <a:chOff x="0" y="0"/>
          <a:chExt cx="0" cy="0"/>
        </a:xfrm>
      </p:grpSpPr>
      <p:pic>
        <p:nvPicPr>
          <p:cNvPr id="41" name="Picture 40" descr="A diagram of a cross and a line&#10;&#10;AI-generated content may be incorrect.">
            <a:extLst>
              <a:ext uri="{FF2B5EF4-FFF2-40B4-BE49-F238E27FC236}">
                <a16:creationId xmlns:a16="http://schemas.microsoft.com/office/drawing/2014/main" id="{D30DC592-86D2-4FE7-0D29-5E83175DFACC}"/>
              </a:ext>
            </a:extLst>
          </p:cNvPr>
          <p:cNvPicPr>
            <a:picLocks noChangeAspect="1"/>
          </p:cNvPicPr>
          <p:nvPr/>
        </p:nvPicPr>
        <p:blipFill>
          <a:blip r:embed="rId3"/>
          <a:stretch>
            <a:fillRect/>
          </a:stretch>
        </p:blipFill>
        <p:spPr>
          <a:xfrm>
            <a:off x="2787740" y="602709"/>
            <a:ext cx="3234991" cy="2571750"/>
          </a:xfrm>
          <a:prstGeom prst="rect">
            <a:avLst/>
          </a:prstGeom>
        </p:spPr>
      </p:pic>
      <p:sp>
        <p:nvSpPr>
          <p:cNvPr id="24" name="Google Shape;123;p3">
            <a:extLst>
              <a:ext uri="{FF2B5EF4-FFF2-40B4-BE49-F238E27FC236}">
                <a16:creationId xmlns:a16="http://schemas.microsoft.com/office/drawing/2014/main" id="{DFC6A8EF-D694-AC49-8162-CC4D10F4B099}"/>
              </a:ext>
            </a:extLst>
          </p:cNvPr>
          <p:cNvSpPr txBox="1">
            <a:spLocks noGrp="1"/>
          </p:cNvSpPr>
          <p:nvPr>
            <p:ph type="title"/>
          </p:nvPr>
        </p:nvSpPr>
        <p:spPr>
          <a:xfrm>
            <a:off x="0" y="267617"/>
            <a:ext cx="9144000" cy="670185"/>
          </a:xfrm>
          <a:prstGeom prst="rect">
            <a:avLst/>
          </a:prstGeom>
          <a:noFill/>
          <a:ln>
            <a:noFill/>
          </a:ln>
        </p:spPr>
        <p:txBody>
          <a:bodyPr spcFirstLastPara="1" vert="horz" wrap="square" lIns="68569" tIns="34275" rIns="68569" bIns="34275" rtlCol="0" anchor="ctr" anchorCtr="0">
            <a:normAutofit/>
          </a:bodyPr>
          <a:lstStyle/>
          <a:p>
            <a:pPr algn="ctr" rtl="0">
              <a:buSzPct val="100000"/>
            </a:pPr>
            <a:r>
              <a:rPr lang="en-US" sz="2400" dirty="0">
                <a:solidFill>
                  <a:srgbClr val="7030A0"/>
                </a:solidFill>
              </a:rPr>
              <a:t>PRIMA has two main instruments: </a:t>
            </a:r>
            <a:r>
              <a:rPr lang="en-US" sz="2400" b="1" dirty="0" err="1">
                <a:solidFill>
                  <a:srgbClr val="7030A0"/>
                </a:solidFill>
              </a:rPr>
              <a:t>PRIMAger</a:t>
            </a:r>
            <a:r>
              <a:rPr lang="en-US" sz="2400" dirty="0">
                <a:solidFill>
                  <a:srgbClr val="7030A0"/>
                </a:solidFill>
              </a:rPr>
              <a:t> and FIRESS</a:t>
            </a:r>
            <a:endParaRPr dirty="0">
              <a:solidFill>
                <a:srgbClr val="7030A0"/>
              </a:solidFill>
            </a:endParaRPr>
          </a:p>
        </p:txBody>
      </p:sp>
      <p:pic>
        <p:nvPicPr>
          <p:cNvPr id="56" name="Image 29">
            <a:extLst>
              <a:ext uri="{FF2B5EF4-FFF2-40B4-BE49-F238E27FC236}">
                <a16:creationId xmlns:a16="http://schemas.microsoft.com/office/drawing/2014/main" id="{21DE64AA-FD35-D4C3-7BFF-3ED65B966CDB}"/>
              </a:ext>
            </a:extLst>
          </p:cNvPr>
          <p:cNvPicPr>
            <a:picLocks noChangeAspect="1"/>
          </p:cNvPicPr>
          <p:nvPr/>
        </p:nvPicPr>
        <p:blipFill>
          <a:blip r:embed="rId4"/>
          <a:stretch>
            <a:fillRect/>
          </a:stretch>
        </p:blipFill>
        <p:spPr bwMode="auto">
          <a:xfrm>
            <a:off x="2985267" y="2885291"/>
            <a:ext cx="2623182" cy="2187870"/>
          </a:xfrm>
          <a:prstGeom prst="rect">
            <a:avLst/>
          </a:prstGeom>
        </p:spPr>
      </p:pic>
      <p:sp>
        <p:nvSpPr>
          <p:cNvPr id="57" name="Légende à une bordure 2 20">
            <a:extLst>
              <a:ext uri="{FF2B5EF4-FFF2-40B4-BE49-F238E27FC236}">
                <a16:creationId xmlns:a16="http://schemas.microsoft.com/office/drawing/2014/main" id="{AF667EBD-262D-C113-8159-1909EE25FE02}"/>
              </a:ext>
            </a:extLst>
          </p:cNvPr>
          <p:cNvSpPr/>
          <p:nvPr/>
        </p:nvSpPr>
        <p:spPr bwMode="auto">
          <a:xfrm flipH="1">
            <a:off x="-1010219" y="3366114"/>
            <a:ext cx="3134032" cy="685699"/>
          </a:xfrm>
          <a:prstGeom prst="accentCallout2">
            <a:avLst>
              <a:gd name="adj1" fmla="val 57134"/>
              <a:gd name="adj2" fmla="val -18067"/>
              <a:gd name="adj3" fmla="val 62241"/>
              <a:gd name="adj4" fmla="val -36877"/>
              <a:gd name="adj5" fmla="val 123853"/>
              <a:gd name="adj6" fmla="val -44138"/>
            </a:avLst>
          </a:prstGeom>
          <a:noFill/>
          <a:ln w="25400">
            <a:solidFill>
              <a:srgbClr val="05A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AF7F"/>
              </a:solidFill>
            </a:endParaRPr>
          </a:p>
        </p:txBody>
      </p:sp>
      <p:sp>
        <p:nvSpPr>
          <p:cNvPr id="60" name="Légende à une bordure 2 19">
            <a:extLst>
              <a:ext uri="{FF2B5EF4-FFF2-40B4-BE49-F238E27FC236}">
                <a16:creationId xmlns:a16="http://schemas.microsoft.com/office/drawing/2014/main" id="{C4E7816F-1769-86DD-3542-4A632F449385}"/>
              </a:ext>
            </a:extLst>
          </p:cNvPr>
          <p:cNvSpPr/>
          <p:nvPr/>
        </p:nvSpPr>
        <p:spPr bwMode="auto">
          <a:xfrm>
            <a:off x="6971096" y="3174459"/>
            <a:ext cx="2153265" cy="685699"/>
          </a:xfrm>
          <a:prstGeom prst="accentCallout2">
            <a:avLst>
              <a:gd name="adj1" fmla="val 57782"/>
              <a:gd name="adj2" fmla="val -40455"/>
              <a:gd name="adj3" fmla="val 57538"/>
              <a:gd name="adj4" fmla="val -61502"/>
              <a:gd name="adj5" fmla="val 92076"/>
              <a:gd name="adj6" fmla="val -73521"/>
            </a:avLst>
          </a:prstGeom>
          <a:noFill/>
          <a:ln w="25400">
            <a:solidFill>
              <a:srgbClr val="FFA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4621C524-2357-C041-8E14-BE292A128247}"/>
              </a:ext>
            </a:extLst>
          </p:cNvPr>
          <p:cNvGrpSpPr/>
          <p:nvPr/>
        </p:nvGrpSpPr>
        <p:grpSpPr>
          <a:xfrm>
            <a:off x="-138156" y="3594644"/>
            <a:ext cx="2811022" cy="1540839"/>
            <a:chOff x="-138156" y="3594644"/>
            <a:chExt cx="2811022" cy="1540839"/>
          </a:xfrm>
        </p:grpSpPr>
        <p:sp>
          <p:nvSpPr>
            <p:cNvPr id="59" name="Title 10">
              <a:extLst>
                <a:ext uri="{FF2B5EF4-FFF2-40B4-BE49-F238E27FC236}">
                  <a16:creationId xmlns:a16="http://schemas.microsoft.com/office/drawing/2014/main" id="{58F8FE9B-8815-4A02-F6CD-25C9F0B24687}"/>
                </a:ext>
              </a:extLst>
            </p:cNvPr>
            <p:cNvSpPr txBox="1"/>
            <p:nvPr/>
          </p:nvSpPr>
          <p:spPr bwMode="auto">
            <a:xfrm>
              <a:off x="19639" y="3594644"/>
              <a:ext cx="2653227" cy="342849"/>
            </a:xfrm>
            <a:prstGeom prst="rect">
              <a:avLst/>
            </a:prstGeom>
          </p:spPr>
          <p:txBody>
            <a:bodyPr vert="horz" lIns="91440" tIns="45720" rIns="91440" bIns="45720" rtlCol="0" anchor="b">
              <a:normAutofit/>
            </a:bodyPr>
            <a:lstStyle>
              <a:lvl1pPr algn="ctr" defTabSz="914400">
                <a:lnSpc>
                  <a:spcPct val="90000"/>
                </a:lnSpc>
                <a:spcBef>
                  <a:spcPts val="0"/>
                </a:spcBef>
                <a:buNone/>
                <a:defRPr sz="6000">
                  <a:solidFill>
                    <a:schemeClr val="tx1"/>
                  </a:solidFill>
                  <a:latin typeface="+mj-lt"/>
                  <a:ea typeface="+mj-ea"/>
                  <a:cs typeface="+mj-cs"/>
                </a:defRPr>
              </a:lvl1pPr>
            </a:lstStyle>
            <a:p>
              <a:pPr algn="l">
                <a:defRPr/>
              </a:pPr>
              <a:r>
                <a:rPr lang="en-US" sz="1600" b="1" dirty="0">
                  <a:solidFill>
                    <a:srgbClr val="05AAFF"/>
                  </a:solidFill>
                  <a:latin typeface="Helvetica Neue" panose="02000503000000020004" pitchFamily="2" charset="0"/>
                  <a:ea typeface="Helvetica Neue" panose="02000503000000020004" pitchFamily="2" charset="0"/>
                  <a:cs typeface="Helvetica Neue" panose="02000503000000020004" pitchFamily="2" charset="0"/>
                </a:rPr>
                <a:t>Polarimetry Imaging (PPI)</a:t>
              </a:r>
              <a:endParaRPr lang="en-US" sz="1600" dirty="0">
                <a:solidFill>
                  <a:srgbClr val="05AAFF"/>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72" name="Group 71">
              <a:extLst>
                <a:ext uri="{FF2B5EF4-FFF2-40B4-BE49-F238E27FC236}">
                  <a16:creationId xmlns:a16="http://schemas.microsoft.com/office/drawing/2014/main" id="{7E619C86-226F-E303-8955-8D346306C736}"/>
                </a:ext>
              </a:extLst>
            </p:cNvPr>
            <p:cNvGrpSpPr/>
            <p:nvPr/>
          </p:nvGrpSpPr>
          <p:grpSpPr>
            <a:xfrm>
              <a:off x="-138156" y="3951908"/>
              <a:ext cx="2729383" cy="1183575"/>
              <a:chOff x="-69653" y="3934393"/>
              <a:chExt cx="2729383" cy="1183575"/>
            </a:xfrm>
          </p:grpSpPr>
          <p:grpSp>
            <p:nvGrpSpPr>
              <p:cNvPr id="62" name="Groupe 39">
                <a:extLst>
                  <a:ext uri="{FF2B5EF4-FFF2-40B4-BE49-F238E27FC236}">
                    <a16:creationId xmlns:a16="http://schemas.microsoft.com/office/drawing/2014/main" id="{C2E5A6E3-86C4-E6C1-C335-79D700F2E204}"/>
                  </a:ext>
                </a:extLst>
              </p:cNvPr>
              <p:cNvGrpSpPr/>
              <p:nvPr/>
            </p:nvGrpSpPr>
            <p:grpSpPr bwMode="auto">
              <a:xfrm>
                <a:off x="186134" y="3934393"/>
                <a:ext cx="2473596" cy="976601"/>
                <a:chOff x="-187216" y="1004866"/>
                <a:chExt cx="3261296" cy="1164718"/>
              </a:xfrm>
            </p:grpSpPr>
            <p:sp>
              <p:nvSpPr>
                <p:cNvPr id="63" name="Rectangle : coins arrondis 40">
                  <a:extLst>
                    <a:ext uri="{FF2B5EF4-FFF2-40B4-BE49-F238E27FC236}">
                      <a16:creationId xmlns:a16="http://schemas.microsoft.com/office/drawing/2014/main" id="{5EE04BD1-1005-2355-D9DF-FE8C701EECFD}"/>
                    </a:ext>
                  </a:extLst>
                </p:cNvPr>
                <p:cNvSpPr/>
                <p:nvPr/>
              </p:nvSpPr>
              <p:spPr bwMode="auto">
                <a:xfrm>
                  <a:off x="-156831" y="1004866"/>
                  <a:ext cx="3230911" cy="1164718"/>
                </a:xfrm>
                <a:prstGeom prst="roundRect">
                  <a:avLst>
                    <a:gd name="adj" fmla="val 7255"/>
                  </a:avLst>
                </a:prstGeom>
                <a:solidFill>
                  <a:srgbClr val="05AAFF">
                    <a:alpha val="295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64" name="ZoneTexte 42">
                  <a:extLst>
                    <a:ext uri="{FF2B5EF4-FFF2-40B4-BE49-F238E27FC236}">
                      <a16:creationId xmlns:a16="http://schemas.microsoft.com/office/drawing/2014/main" id="{ED45C146-ECBF-66A4-38DC-9AD170311AF1}"/>
                    </a:ext>
                  </a:extLst>
                </p:cNvPr>
                <p:cNvSpPr txBox="1"/>
                <p:nvPr/>
              </p:nvSpPr>
              <p:spPr bwMode="auto">
                <a:xfrm>
                  <a:off x="-187216" y="1067588"/>
                  <a:ext cx="2957051" cy="1064479"/>
                </a:xfrm>
                <a:prstGeom prst="rect">
                  <a:avLst/>
                </a:prstGeom>
                <a:noFill/>
              </p:spPr>
              <p:txBody>
                <a:bodyPr wrap="square">
                  <a:spAutoFit/>
                </a:bodyPr>
                <a:lstStyle/>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92, 126, 183, 235 microns</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R= 4</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Total intensity, polarization</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FWHM: 11” – 28”</a:t>
                  </a:r>
                </a:p>
              </p:txBody>
            </p:sp>
          </p:grpSp>
          <p:sp>
            <p:nvSpPr>
              <p:cNvPr id="66" name="ZoneTexte 10">
                <a:extLst>
                  <a:ext uri="{FF2B5EF4-FFF2-40B4-BE49-F238E27FC236}">
                    <a16:creationId xmlns:a16="http://schemas.microsoft.com/office/drawing/2014/main" id="{DE50615B-5538-6502-F10B-34931213BF62}"/>
                  </a:ext>
                </a:extLst>
              </p:cNvPr>
              <p:cNvSpPr txBox="1"/>
              <p:nvPr/>
            </p:nvSpPr>
            <p:spPr bwMode="auto">
              <a:xfrm>
                <a:off x="-69653" y="4840969"/>
                <a:ext cx="2696046" cy="276999"/>
              </a:xfrm>
              <a:prstGeom prst="rect">
                <a:avLst/>
              </a:prstGeom>
              <a:noFill/>
            </p:spPr>
            <p:txBody>
              <a:bodyPr wrap="square">
                <a:spAutoFit/>
              </a:bodyPr>
              <a:lstStyle/>
              <a:p>
                <a:pPr algn="ctr">
                  <a:defRP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pic>
        <p:nvPicPr>
          <p:cNvPr id="68" name="Picture 9" descr="A group of yellow and purple objects&#10;&#10;AI-generated content may be incorrect.">
            <a:extLst>
              <a:ext uri="{FF2B5EF4-FFF2-40B4-BE49-F238E27FC236}">
                <a16:creationId xmlns:a16="http://schemas.microsoft.com/office/drawing/2014/main" id="{884D50D1-A97A-2440-7B5E-2E2999F9F29D}"/>
              </a:ext>
            </a:extLst>
          </p:cNvPr>
          <p:cNvPicPr>
            <a:picLocks noChangeAspect="1"/>
          </p:cNvPicPr>
          <p:nvPr/>
        </p:nvPicPr>
        <p:blipFill>
          <a:blip r:embed="rId5"/>
          <a:stretch>
            <a:fillRect/>
          </a:stretch>
        </p:blipFill>
        <p:spPr bwMode="auto">
          <a:xfrm>
            <a:off x="2130512" y="4262085"/>
            <a:ext cx="1021625" cy="811076"/>
          </a:xfrm>
          <a:prstGeom prst="rect">
            <a:avLst/>
          </a:prstGeom>
          <a:effectLst>
            <a:outerShdw blurRad="101600" dist="76200" dir="2400000" sx="101000" sy="101000" algn="tl" rotWithShape="0">
              <a:schemeClr val="tx1">
                <a:alpha val="40000"/>
              </a:schemeClr>
            </a:outerShdw>
          </a:effectLst>
        </p:spPr>
      </p:pic>
      <p:grpSp>
        <p:nvGrpSpPr>
          <p:cNvPr id="86" name="Group 85">
            <a:extLst>
              <a:ext uri="{FF2B5EF4-FFF2-40B4-BE49-F238E27FC236}">
                <a16:creationId xmlns:a16="http://schemas.microsoft.com/office/drawing/2014/main" id="{A9FF48B4-54AF-2758-F73B-628866538CA5}"/>
              </a:ext>
            </a:extLst>
          </p:cNvPr>
          <p:cNvGrpSpPr/>
          <p:nvPr/>
        </p:nvGrpSpPr>
        <p:grpSpPr>
          <a:xfrm>
            <a:off x="6035826" y="3467842"/>
            <a:ext cx="2971801" cy="1458773"/>
            <a:chOff x="5890752" y="3455941"/>
            <a:chExt cx="2971801" cy="1458773"/>
          </a:xfrm>
        </p:grpSpPr>
        <p:sp>
          <p:nvSpPr>
            <p:cNvPr id="61" name="Title 10">
              <a:extLst>
                <a:ext uri="{FF2B5EF4-FFF2-40B4-BE49-F238E27FC236}">
                  <a16:creationId xmlns:a16="http://schemas.microsoft.com/office/drawing/2014/main" id="{A3143434-AF9F-210E-5974-684463AE00FB}"/>
                </a:ext>
              </a:extLst>
            </p:cNvPr>
            <p:cNvSpPr txBox="1"/>
            <p:nvPr/>
          </p:nvSpPr>
          <p:spPr bwMode="auto">
            <a:xfrm>
              <a:off x="5890752" y="3455941"/>
              <a:ext cx="2971801" cy="342848"/>
            </a:xfrm>
            <a:prstGeom prst="rect">
              <a:avLst/>
            </a:prstGeom>
          </p:spPr>
          <p:txBody>
            <a:bodyPr vert="horz" lIns="91440" tIns="45720" rIns="91440" bIns="45720" rtlCol="0" anchor="b">
              <a:normAutofit/>
            </a:bodyPr>
            <a:lstStyle>
              <a:lvl1pPr algn="ctr" defTabSz="914400">
                <a:lnSpc>
                  <a:spcPct val="90000"/>
                </a:lnSpc>
                <a:spcBef>
                  <a:spcPts val="0"/>
                </a:spcBef>
                <a:buNone/>
                <a:defRPr sz="6000">
                  <a:solidFill>
                    <a:schemeClr val="tx1"/>
                  </a:solidFill>
                  <a:latin typeface="+mj-lt"/>
                  <a:ea typeface="+mj-ea"/>
                  <a:cs typeface="+mj-cs"/>
                </a:defRPr>
              </a:lvl1pPr>
            </a:lstStyle>
            <a:p>
              <a:pPr algn="r">
                <a:defRPr/>
              </a:pPr>
              <a:r>
                <a:rPr lang="en-US" sz="1600" b="1" dirty="0">
                  <a:solidFill>
                    <a:srgbClr val="FFAF7F"/>
                  </a:solidFill>
                  <a:latin typeface="Helvetica Neue" panose="02000503000000020004" pitchFamily="2" charset="0"/>
                  <a:ea typeface="Helvetica Neue" panose="02000503000000020004" pitchFamily="2" charset="0"/>
                  <a:cs typeface="Helvetica Neue" panose="02000503000000020004" pitchFamily="2" charset="0"/>
                </a:rPr>
                <a:t>Hyperspectral Imaging (PHI)</a:t>
              </a:r>
              <a:endParaRPr lang="en-US" sz="1600" dirty="0">
                <a:solidFill>
                  <a:srgbClr val="FFAF7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3" name="Rectangle : coins arrondis 30">
              <a:extLst>
                <a:ext uri="{FF2B5EF4-FFF2-40B4-BE49-F238E27FC236}">
                  <a16:creationId xmlns:a16="http://schemas.microsoft.com/office/drawing/2014/main" id="{8B0B938A-2D7A-72E9-EBED-2BA4CB32FCDA}"/>
                </a:ext>
              </a:extLst>
            </p:cNvPr>
            <p:cNvSpPr/>
            <p:nvPr/>
          </p:nvSpPr>
          <p:spPr bwMode="auto">
            <a:xfrm>
              <a:off x="6088176" y="3822107"/>
              <a:ext cx="2684924" cy="1069289"/>
            </a:xfrm>
            <a:prstGeom prst="roundRect">
              <a:avLst>
                <a:gd name="adj" fmla="val 7255"/>
              </a:avLst>
            </a:prstGeom>
            <a:solidFill>
              <a:srgbClr val="FFAF7F">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74" name="ZoneTexte 32">
              <a:extLst>
                <a:ext uri="{FF2B5EF4-FFF2-40B4-BE49-F238E27FC236}">
                  <a16:creationId xmlns:a16="http://schemas.microsoft.com/office/drawing/2014/main" id="{3F3E813B-469D-966E-BB4B-02907D246ADC}"/>
                </a:ext>
              </a:extLst>
            </p:cNvPr>
            <p:cNvSpPr txBox="1"/>
            <p:nvPr/>
          </p:nvSpPr>
          <p:spPr bwMode="auto">
            <a:xfrm>
              <a:off x="5971366" y="3822107"/>
              <a:ext cx="2686723" cy="1092607"/>
            </a:xfrm>
            <a:prstGeom prst="rect">
              <a:avLst/>
            </a:prstGeom>
            <a:noFill/>
          </p:spPr>
          <p:txBody>
            <a:bodyPr wrap="square">
              <a:spAutoFit/>
            </a:bodyPr>
            <a:lstStyle/>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24—84 microns</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R= 8</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Linear Variable Filter</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Total Intensity</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FWHM: 4.7” – 8.7” </a:t>
              </a:r>
            </a:p>
          </p:txBody>
        </p:sp>
      </p:grpSp>
      <p:pic>
        <p:nvPicPr>
          <p:cNvPr id="84" name="Image 62">
            <a:extLst>
              <a:ext uri="{FF2B5EF4-FFF2-40B4-BE49-F238E27FC236}">
                <a16:creationId xmlns:a16="http://schemas.microsoft.com/office/drawing/2014/main" id="{D55DB7DD-9143-560A-1C87-CFCEC3DF5FE5}"/>
              </a:ext>
            </a:extLst>
          </p:cNvPr>
          <p:cNvPicPr>
            <a:picLocks noChangeAspect="1"/>
          </p:cNvPicPr>
          <p:nvPr/>
        </p:nvPicPr>
        <p:blipFill>
          <a:blip r:embed="rId6"/>
          <a:stretch/>
        </p:blipFill>
        <p:spPr bwMode="auto">
          <a:xfrm>
            <a:off x="484315" y="2163316"/>
            <a:ext cx="1757667" cy="1405032"/>
          </a:xfrm>
          <a:prstGeom prst="rect">
            <a:avLst/>
          </a:prstGeom>
        </p:spPr>
      </p:pic>
      <p:pic>
        <p:nvPicPr>
          <p:cNvPr id="85" name="Image 740377215">
            <a:extLst>
              <a:ext uri="{FF2B5EF4-FFF2-40B4-BE49-F238E27FC236}">
                <a16:creationId xmlns:a16="http://schemas.microsoft.com/office/drawing/2014/main" id="{FAA846A2-EAC8-76E2-17D1-04C4247D89AB}"/>
              </a:ext>
            </a:extLst>
          </p:cNvPr>
          <p:cNvPicPr>
            <a:picLocks noChangeAspect="1"/>
          </p:cNvPicPr>
          <p:nvPr/>
        </p:nvPicPr>
        <p:blipFill>
          <a:blip r:embed="rId7"/>
          <a:stretch>
            <a:fillRect/>
          </a:stretch>
        </p:blipFill>
        <p:spPr bwMode="auto">
          <a:xfrm>
            <a:off x="6760577" y="2014519"/>
            <a:ext cx="1597492" cy="1403856"/>
          </a:xfrm>
          <a:prstGeom prst="rect">
            <a:avLst/>
          </a:prstGeom>
        </p:spPr>
      </p:pic>
      <p:pic>
        <p:nvPicPr>
          <p:cNvPr id="79" name="Picture 17" descr="A two rectangular objects with green and yellow screws&#10;&#10;AI-generated content may be incorrect.">
            <a:extLst>
              <a:ext uri="{FF2B5EF4-FFF2-40B4-BE49-F238E27FC236}">
                <a16:creationId xmlns:a16="http://schemas.microsoft.com/office/drawing/2014/main" id="{6A5E6F28-7DF7-ABDA-44FD-A15EFCE349F1}"/>
              </a:ext>
            </a:extLst>
          </p:cNvPr>
          <p:cNvPicPr>
            <a:picLocks noChangeAspect="1"/>
          </p:cNvPicPr>
          <p:nvPr/>
        </p:nvPicPr>
        <p:blipFill>
          <a:blip r:embed="rId8"/>
          <a:stretch>
            <a:fillRect/>
          </a:stretch>
        </p:blipFill>
        <p:spPr bwMode="auto">
          <a:xfrm rot="21095251">
            <a:off x="5327762" y="4077843"/>
            <a:ext cx="1132906" cy="1002964"/>
          </a:xfrm>
          <a:prstGeom prst="rect">
            <a:avLst/>
          </a:prstGeom>
          <a:effectLst>
            <a:outerShdw blurRad="101600" dist="76200" dir="2400000" sx="101000" sy="101000" algn="tl" rotWithShape="0">
              <a:schemeClr val="tx1">
                <a:alpha val="40000"/>
              </a:schemeClr>
            </a:outerShdw>
          </a:effectLst>
        </p:spPr>
      </p:pic>
      <p:sp>
        <p:nvSpPr>
          <p:cNvPr id="2" name="ZoneTexte 42">
            <a:extLst>
              <a:ext uri="{FF2B5EF4-FFF2-40B4-BE49-F238E27FC236}">
                <a16:creationId xmlns:a16="http://schemas.microsoft.com/office/drawing/2014/main" id="{30C0B098-5117-E196-CDD3-1097ABDD8A20}"/>
              </a:ext>
            </a:extLst>
          </p:cNvPr>
          <p:cNvSpPr txBox="1"/>
          <p:nvPr/>
        </p:nvSpPr>
        <p:spPr bwMode="auto">
          <a:xfrm>
            <a:off x="88449" y="853146"/>
            <a:ext cx="2242835" cy="1292662"/>
          </a:xfrm>
          <a:prstGeom prst="rect">
            <a:avLst/>
          </a:prstGeom>
          <a:noFill/>
        </p:spPr>
        <p:txBody>
          <a:bodyPr wrap="square">
            <a:spAutoFit/>
          </a:bodyPr>
          <a:lstStyle/>
          <a:p>
            <a:pPr algn="ctr">
              <a:defRPr/>
            </a:pPr>
            <a:r>
              <a:rPr lang="en-US" sz="1300" dirty="0" err="1">
                <a:latin typeface="Helvetica Neue" panose="02000503000000020004" pitchFamily="2" charset="0"/>
                <a:ea typeface="Helvetica Neue" panose="02000503000000020004" pitchFamily="2" charset="0"/>
                <a:cs typeface="Helvetica Neue" panose="02000503000000020004" pitchFamily="2" charset="0"/>
              </a:rPr>
              <a:t>PRIMAger</a:t>
            </a:r>
            <a:r>
              <a:rPr lang="en-US" sz="1300" dirty="0">
                <a:latin typeface="Helvetica Neue" panose="02000503000000020004" pitchFamily="2" charset="0"/>
                <a:ea typeface="Helvetica Neue" panose="02000503000000020004" pitchFamily="2" charset="0"/>
                <a:cs typeface="Helvetica Neue" panose="02000503000000020004" pitchFamily="2" charset="0"/>
              </a:rPr>
              <a:t> is a </a:t>
            </a:r>
            <a:r>
              <a:rPr lang="en-US" sz="1300" b="1" dirty="0">
                <a:latin typeface="Helvetica Neue" panose="02000503000000020004" pitchFamily="2" charset="0"/>
                <a:ea typeface="Helvetica Neue" panose="02000503000000020004" pitchFamily="2" charset="0"/>
                <a:cs typeface="Helvetica Neue" panose="02000503000000020004" pitchFamily="2" charset="0"/>
              </a:rPr>
              <a:t>mapping instrument</a:t>
            </a:r>
            <a:r>
              <a:rPr lang="en-US" sz="1300" dirty="0">
                <a:latin typeface="Helvetica Neue" panose="02000503000000020004" pitchFamily="2" charset="0"/>
                <a:ea typeface="Helvetica Neue" panose="02000503000000020004" pitchFamily="2" charset="0"/>
                <a:cs typeface="Helvetica Neue" panose="02000503000000020004" pitchFamily="2" charset="0"/>
              </a:rPr>
              <a:t>.</a:t>
            </a:r>
          </a:p>
          <a:p>
            <a:pPr algn="ctr">
              <a:defRPr/>
            </a:pPr>
            <a:endParaRPr lang="en-US" sz="1300" dirty="0">
              <a:latin typeface="Helvetica Neue" panose="02000503000000020004" pitchFamily="2" charset="0"/>
              <a:ea typeface="Helvetica Neue" panose="02000503000000020004" pitchFamily="2" charset="0"/>
              <a:cs typeface="Helvetica Neue" panose="02000503000000020004" pitchFamily="2" charset="0"/>
            </a:endParaRP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Each pixel of the two focal planes (PHI and PPI) must see the object of interest.</a:t>
            </a:r>
          </a:p>
        </p:txBody>
      </p:sp>
      <p:sp>
        <p:nvSpPr>
          <p:cNvPr id="3" name="ZoneTexte 42">
            <a:extLst>
              <a:ext uri="{FF2B5EF4-FFF2-40B4-BE49-F238E27FC236}">
                <a16:creationId xmlns:a16="http://schemas.microsoft.com/office/drawing/2014/main" id="{316819FE-9357-3F2F-D2AB-59DF26AF0D60}"/>
              </a:ext>
            </a:extLst>
          </p:cNvPr>
          <p:cNvSpPr txBox="1"/>
          <p:nvPr/>
        </p:nvSpPr>
        <p:spPr bwMode="auto">
          <a:xfrm>
            <a:off x="6035826" y="922602"/>
            <a:ext cx="3019725" cy="1292662"/>
          </a:xfrm>
          <a:prstGeom prst="rect">
            <a:avLst/>
          </a:prstGeom>
          <a:noFill/>
        </p:spPr>
        <p:txBody>
          <a:bodyPr wrap="square">
            <a:spAutoFit/>
          </a:bodyPr>
          <a:lstStyle/>
          <a:p>
            <a:pPr algn="ctr">
              <a:defRPr/>
            </a:pPr>
            <a:r>
              <a:rPr lang="en-US" sz="1300" b="1" dirty="0">
                <a:latin typeface="Helvetica Neue" panose="02000503000000020004" pitchFamily="2" charset="0"/>
                <a:ea typeface="Helvetica Neue" panose="02000503000000020004" pitchFamily="2" charset="0"/>
                <a:cs typeface="Helvetica Neue" panose="02000503000000020004" pitchFamily="2" charset="0"/>
              </a:rPr>
              <a:t>Large map mode: </a:t>
            </a:r>
            <a:endParaRPr lang="en-US" sz="1300" dirty="0">
              <a:latin typeface="Helvetica Neue" panose="02000503000000020004" pitchFamily="2" charset="0"/>
              <a:ea typeface="Helvetica Neue" panose="02000503000000020004" pitchFamily="2" charset="0"/>
              <a:cs typeface="Helvetica Neue" panose="02000503000000020004" pitchFamily="2" charset="0"/>
            </a:endParaRP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&gt; 15’ x 15’ - combination of telescope scan and BSM</a:t>
            </a:r>
          </a:p>
          <a:p>
            <a:pPr algn="ctr">
              <a:defRPr/>
            </a:pPr>
            <a:r>
              <a:rPr lang="en-US" sz="1300" b="1" dirty="0">
                <a:latin typeface="Helvetica Neue" panose="02000503000000020004" pitchFamily="2" charset="0"/>
                <a:ea typeface="Helvetica Neue" panose="02000503000000020004" pitchFamily="2" charset="0"/>
                <a:cs typeface="Helvetica Neue" panose="02000503000000020004" pitchFamily="2" charset="0"/>
              </a:rPr>
              <a:t>Small map mode:</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~10’x10’ &lt; area &lt; 15’x15’ – BSM only</a:t>
            </a:r>
          </a:p>
          <a:p>
            <a:pPr marL="285750" indent="-285750" algn="ctr">
              <a:buFont typeface="Wingdings" pitchFamily="2" charset="2"/>
              <a:buChar char="Ø"/>
              <a:defRPr/>
            </a:pPr>
            <a:endParaRPr lang="en-US" sz="13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0534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88121DA1-7AC8-6B49-6C23-372DFF8D19C6}"/>
              </a:ext>
            </a:extLst>
          </p:cNvPr>
          <p:cNvGraphicFramePr>
            <a:graphicFrameLocks noGrp="1"/>
          </p:cNvGraphicFramePr>
          <p:nvPr>
            <p:extLst>
              <p:ext uri="{D42A27DB-BD31-4B8C-83A1-F6EECF244321}">
                <p14:modId xmlns:p14="http://schemas.microsoft.com/office/powerpoint/2010/main" val="1016309615"/>
              </p:ext>
            </p:extLst>
          </p:nvPr>
        </p:nvGraphicFramePr>
        <p:xfrm>
          <a:off x="73314" y="3295720"/>
          <a:ext cx="4553713" cy="1696645"/>
        </p:xfrm>
        <a:graphic>
          <a:graphicData uri="http://schemas.openxmlformats.org/drawingml/2006/table">
            <a:tbl>
              <a:tblPr firstRow="1" bandRow="1">
                <a:tableStyleId>{5C22544A-7EE6-4342-B048-85BDC9FD1C3A}</a:tableStyleId>
              </a:tblPr>
              <a:tblGrid>
                <a:gridCol w="1630961">
                  <a:extLst>
                    <a:ext uri="{9D8B030D-6E8A-4147-A177-3AD203B41FA5}">
                      <a16:colId xmlns:a16="http://schemas.microsoft.com/office/drawing/2014/main" val="3806760120"/>
                    </a:ext>
                  </a:extLst>
                </a:gridCol>
                <a:gridCol w="730688">
                  <a:extLst>
                    <a:ext uri="{9D8B030D-6E8A-4147-A177-3AD203B41FA5}">
                      <a16:colId xmlns:a16="http://schemas.microsoft.com/office/drawing/2014/main" val="2644715996"/>
                    </a:ext>
                  </a:extLst>
                </a:gridCol>
                <a:gridCol w="730688">
                  <a:extLst>
                    <a:ext uri="{9D8B030D-6E8A-4147-A177-3AD203B41FA5}">
                      <a16:colId xmlns:a16="http://schemas.microsoft.com/office/drawing/2014/main" val="1007084711"/>
                    </a:ext>
                  </a:extLst>
                </a:gridCol>
                <a:gridCol w="730688">
                  <a:extLst>
                    <a:ext uri="{9D8B030D-6E8A-4147-A177-3AD203B41FA5}">
                      <a16:colId xmlns:a16="http://schemas.microsoft.com/office/drawing/2014/main" val="2823377899"/>
                    </a:ext>
                  </a:extLst>
                </a:gridCol>
                <a:gridCol w="730688">
                  <a:extLst>
                    <a:ext uri="{9D8B030D-6E8A-4147-A177-3AD203B41FA5}">
                      <a16:colId xmlns:a16="http://schemas.microsoft.com/office/drawing/2014/main" val="4169251128"/>
                    </a:ext>
                  </a:extLst>
                </a:gridCol>
              </a:tblGrid>
              <a:tr h="319303">
                <a:tc>
                  <a:txBody>
                    <a:bodyPr/>
                    <a:lstStyle/>
                    <a:p>
                      <a:r>
                        <a:rPr lang="en-US" sz="1200" b="0" i="0" dirty="0">
                          <a:latin typeface="Helvetica Neue" panose="02000503000000020004" pitchFamily="2" charset="0"/>
                          <a:ea typeface="Helvetica Neue" panose="02000503000000020004" pitchFamily="2" charset="0"/>
                          <a:cs typeface="Helvetica Neue" panose="02000503000000020004" pitchFamily="2" charset="0"/>
                        </a:rPr>
                        <a:t>Parameter</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1</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2</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3</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4</a:t>
                      </a:r>
                    </a:p>
                  </a:txBody>
                  <a:tcPr marL="68580" marR="68580" marT="34290" marB="34290" anchor="b"/>
                </a:tc>
                <a:extLst>
                  <a:ext uri="{0D108BD9-81ED-4DB2-BD59-A6C34878D82A}">
                    <a16:rowId xmlns:a16="http://schemas.microsoft.com/office/drawing/2014/main" val="2765378910"/>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Spectral range (µm)</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24–43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42–76</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74–134</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130–235</a:t>
                      </a:r>
                    </a:p>
                  </a:txBody>
                  <a:tcPr marL="27623" marR="27623" marT="0" marB="0" anchor="b"/>
                </a:tc>
                <a:extLst>
                  <a:ext uri="{0D108BD9-81ED-4DB2-BD59-A6C34878D82A}">
                    <a16:rowId xmlns:a16="http://schemas.microsoft.com/office/drawing/2014/main" val="4219509245"/>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Spectral sampling (µm)</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0.23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0.41</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0.73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1.29</a:t>
                      </a:r>
                    </a:p>
                  </a:txBody>
                  <a:tcPr marL="27623" marR="27623" marT="0" marB="0" anchor="b"/>
                </a:tc>
                <a:extLst>
                  <a:ext uri="{0D108BD9-81ED-4DB2-BD59-A6C34878D82A}">
                    <a16:rowId xmlns:a16="http://schemas.microsoft.com/office/drawing/2014/main" val="4225842250"/>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Resolving power</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95-150</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85-120</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90-125</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95-130</a:t>
                      </a:r>
                    </a:p>
                  </a:txBody>
                  <a:tcPr marL="27623" marR="27623" marT="0" marB="0" anchor="b"/>
                </a:tc>
                <a:extLst>
                  <a:ext uri="{0D108BD9-81ED-4DB2-BD59-A6C34878D82A}">
                    <a16:rowId xmlns:a16="http://schemas.microsoft.com/office/drawing/2014/main" val="381063244"/>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Array format per band</a:t>
                      </a:r>
                    </a:p>
                  </a:txBody>
                  <a:tcPr marL="27623" marR="27623" marT="0" marB="0" anchor="b"/>
                </a:tc>
                <a:tc gridSpan="4">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24 spatial ×84 spectral pix, 900-µm pitch</a:t>
                      </a:r>
                    </a:p>
                  </a:txBody>
                  <a:tcPr marL="27623" marR="27623" marT="0" marB="0" anchor="b"/>
                </a:tc>
                <a:tc hMerge="1">
                  <a:txBody>
                    <a:bodyPr/>
                    <a:lstStyle/>
                    <a:p>
                      <a:endParaRPr lang="en-US"/>
                    </a:p>
                  </a:txBody>
                  <a:tcPr/>
                </a:tc>
                <a:tc hMerge="1">
                  <a:txBody>
                    <a:bodyPr/>
                    <a:lstStyle/>
                    <a:p>
                      <a:endParaRPr lang="en-US"/>
                    </a:p>
                  </a:txBody>
                  <a:tcPr/>
                </a:tc>
                <a:tc hMerge="1">
                  <a:txBody>
                    <a:bodyPr/>
                    <a:lstStyle/>
                    <a:p>
                      <a:pPr marL="0" marR="0" algn="ctr">
                        <a:lnSpc>
                          <a:spcPts val="1000"/>
                        </a:lnSpc>
                        <a:spcBef>
                          <a:spcPts val="200"/>
                        </a:spcBef>
                        <a:spcAft>
                          <a:spcPts val="100"/>
                        </a:spcAft>
                      </a:pPr>
                      <a:endParaRPr lang="en-US" sz="1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endParaRPr>
                    </a:p>
                  </a:txBody>
                  <a:tcPr marL="36830" marR="36830" marT="0" marB="0" anchor="b"/>
                </a:tc>
                <a:extLst>
                  <a:ext uri="{0D108BD9-81ED-4DB2-BD59-A6C34878D82A}">
                    <a16:rowId xmlns:a16="http://schemas.microsoft.com/office/drawing/2014/main" val="1412275303"/>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Pix size on sky (arcsec)</a:t>
                      </a:r>
                    </a:p>
                  </a:txBody>
                  <a:tcPr marL="27623" marR="0" marT="0" marB="0" anchor="b"/>
                </a:tc>
                <a:tc gridSpan="2">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7.6</a:t>
                      </a:r>
                    </a:p>
                  </a:txBody>
                  <a:tcPr marL="27623" marR="27623" marT="0" marB="0" anchor="b"/>
                </a:tc>
                <a:tc hMerge="1">
                  <a:txBody>
                    <a:bodyPr/>
                    <a:lstStyle/>
                    <a:p>
                      <a:endParaRPr lang="en-US"/>
                    </a:p>
                  </a:txBody>
                  <a:tcPr/>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12.7</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22.9</a:t>
                      </a:r>
                    </a:p>
                  </a:txBody>
                  <a:tcPr marL="27623" marR="27623" marT="0" marB="0" anchor="b"/>
                </a:tc>
                <a:extLst>
                  <a:ext uri="{0D108BD9-81ED-4DB2-BD59-A6C34878D82A}">
                    <a16:rowId xmlns:a16="http://schemas.microsoft.com/office/drawing/2014/main" val="2133542873"/>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Pix pitch ratio to B1,2</a:t>
                      </a:r>
                    </a:p>
                  </a:txBody>
                  <a:tcPr marL="27623" marR="27623" marT="0" marB="0" anchor="b"/>
                </a:tc>
                <a:tc gridSpan="2">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27623" marR="27623" marT="0" marB="0" anchor="b"/>
                </a:tc>
                <a:tc hMerge="1">
                  <a:txBody>
                    <a:bodyPr/>
                    <a:lstStyle/>
                    <a:p>
                      <a:endParaRPr lang="en-US"/>
                    </a:p>
                  </a:txBody>
                  <a:tcPr/>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5:3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3:1</a:t>
                      </a:r>
                    </a:p>
                  </a:txBody>
                  <a:tcPr marL="27623" marR="27623" marT="0" marB="0" anchor="b"/>
                </a:tc>
                <a:extLst>
                  <a:ext uri="{0D108BD9-81ED-4DB2-BD59-A6C34878D82A}">
                    <a16:rowId xmlns:a16="http://schemas.microsoft.com/office/drawing/2014/main" val="2031265492"/>
                  </a:ext>
                </a:extLst>
              </a:tr>
            </a:tbl>
          </a:graphicData>
        </a:graphic>
      </p:graphicFrame>
      <p:sp>
        <p:nvSpPr>
          <p:cNvPr id="10" name="Rectangle 9">
            <a:extLst>
              <a:ext uri="{FF2B5EF4-FFF2-40B4-BE49-F238E27FC236}">
                <a16:creationId xmlns:a16="http://schemas.microsoft.com/office/drawing/2014/main" id="{44CDEC8B-0D8E-0961-2915-315F9B839D0D}"/>
              </a:ext>
            </a:extLst>
          </p:cNvPr>
          <p:cNvSpPr/>
          <p:nvPr/>
        </p:nvSpPr>
        <p:spPr>
          <a:xfrm>
            <a:off x="7255090" y="275686"/>
            <a:ext cx="1533596" cy="102523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BB601390-5B93-8AC7-36F8-1A3230D54291}"/>
              </a:ext>
            </a:extLst>
          </p:cNvPr>
          <p:cNvSpPr/>
          <p:nvPr/>
        </p:nvSpPr>
        <p:spPr>
          <a:xfrm>
            <a:off x="8518177" y="1327708"/>
            <a:ext cx="262772" cy="21802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Rectangle 11">
            <a:extLst>
              <a:ext uri="{FF2B5EF4-FFF2-40B4-BE49-F238E27FC236}">
                <a16:creationId xmlns:a16="http://schemas.microsoft.com/office/drawing/2014/main" id="{950E165E-F0E9-C407-AA36-CC7B84D5EC70}"/>
              </a:ext>
            </a:extLst>
          </p:cNvPr>
          <p:cNvSpPr/>
          <p:nvPr/>
        </p:nvSpPr>
        <p:spPr>
          <a:xfrm rot="19053532">
            <a:off x="8548351" y="1500382"/>
            <a:ext cx="68367" cy="21802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A diagram of a band detector array&#10;&#10;Description automatically generated">
            <a:extLst>
              <a:ext uri="{FF2B5EF4-FFF2-40B4-BE49-F238E27FC236}">
                <a16:creationId xmlns:a16="http://schemas.microsoft.com/office/drawing/2014/main" id="{059A883D-B4A2-57CA-57E9-059AC2BE3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931" y="1429211"/>
            <a:ext cx="4507734" cy="3635747"/>
          </a:xfrm>
          <a:prstGeom prst="rect">
            <a:avLst/>
          </a:prstGeom>
        </p:spPr>
      </p:pic>
      <p:sp>
        <p:nvSpPr>
          <p:cNvPr id="3" name="TextBox 2">
            <a:extLst>
              <a:ext uri="{FF2B5EF4-FFF2-40B4-BE49-F238E27FC236}">
                <a16:creationId xmlns:a16="http://schemas.microsoft.com/office/drawing/2014/main" id="{F7EB6605-3945-82A9-22A9-73557E42BCA2}"/>
              </a:ext>
            </a:extLst>
          </p:cNvPr>
          <p:cNvSpPr txBox="1"/>
          <p:nvPr/>
        </p:nvSpPr>
        <p:spPr>
          <a:xfrm>
            <a:off x="73314" y="1031094"/>
            <a:ext cx="4279133" cy="2215991"/>
          </a:xfrm>
          <a:prstGeom prst="rect">
            <a:avLst/>
          </a:prstGeom>
          <a:solidFill>
            <a:schemeClr val="bg1"/>
          </a:solidFill>
          <a:ln>
            <a:solidFill>
              <a:schemeClr val="tx1"/>
            </a:solidFill>
          </a:ln>
        </p:spPr>
        <p:txBody>
          <a:bodyPr wrap="square" rtlCol="0">
            <a:spAutoFit/>
          </a:bodyPr>
          <a:lstStyle/>
          <a:p>
            <a:r>
              <a:rPr lang="en-US" sz="1800" b="1" dirty="0">
                <a:latin typeface="Helvetica Neue" panose="02000503000000020004" pitchFamily="2" charset="0"/>
                <a:ea typeface="Helvetica Neue" panose="02000503000000020004" pitchFamily="2" charset="0"/>
                <a:cs typeface="Helvetica Neue" panose="02000503000000020004" pitchFamily="2" charset="0"/>
              </a:rPr>
              <a:t>FIRESS</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Bands 1 + 3 overlap, Bands 2 + 4 overlap</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2 </a:t>
            </a:r>
            <a:r>
              <a:rPr lang="en-US" sz="1200" dirty="0" err="1">
                <a:latin typeface="Helvetica Neue" panose="02000503000000020004" pitchFamily="2" charset="0"/>
                <a:ea typeface="Helvetica Neue" panose="02000503000000020004" pitchFamily="2" charset="0"/>
                <a:cs typeface="Helvetica Neue" panose="02000503000000020004" pitchFamily="2" charset="0"/>
              </a:rPr>
              <a:t>pointings</a:t>
            </a:r>
            <a:r>
              <a:rPr lang="en-US" sz="1200" dirty="0">
                <a:latin typeface="Helvetica Neue" panose="02000503000000020004" pitchFamily="2" charset="0"/>
                <a:ea typeface="Helvetica Neue" panose="02000503000000020004" pitchFamily="2" charset="0"/>
                <a:cs typeface="Helvetica Neue" panose="02000503000000020004" pitchFamily="2" charset="0"/>
              </a:rPr>
              <a:t> for full spectrum of a source, though all 4 bands read out.</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High-res mode couples all bands when engaged</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4 slit-fed grating modules spaced logarithmically with some wavelength overlap.</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All detectors in all bands read out simultaneously.</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Band 1 and 2 common design and plate scale.</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All aluminum, no moving parts.</a:t>
            </a:r>
          </a:p>
          <a:p>
            <a:pPr marL="214313" indent="-214313">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Google Shape;123;p3">
            <a:extLst>
              <a:ext uri="{FF2B5EF4-FFF2-40B4-BE49-F238E27FC236}">
                <a16:creationId xmlns:a16="http://schemas.microsoft.com/office/drawing/2014/main" id="{3F4B2695-6725-A162-8203-921215F817C9}"/>
              </a:ext>
            </a:extLst>
          </p:cNvPr>
          <p:cNvSpPr txBox="1">
            <a:spLocks/>
          </p:cNvSpPr>
          <p:nvPr/>
        </p:nvSpPr>
        <p:spPr bwMode="auto">
          <a:xfrm>
            <a:off x="0" y="267617"/>
            <a:ext cx="9144000" cy="670185"/>
          </a:xfrm>
          <a:prstGeom prst="rect">
            <a:avLst/>
          </a:prstGeom>
          <a:noFill/>
          <a:ln>
            <a:noFill/>
          </a:ln>
        </p:spPr>
        <p:txBody>
          <a:bodyPr spcFirstLastPara="1" vert="horz" wrap="square" lIns="68569" tIns="34275" rIns="68569" bIns="34275" rtlCol="0" anchor="ctr" anchorCtr="0">
            <a:normAutofit/>
          </a:bodyPr>
          <a:lstStyle>
            <a:lvl1pPr algn="ctr" defTabSz="685800">
              <a:lnSpc>
                <a:spcPct val="90000"/>
              </a:lnSpc>
              <a:spcBef>
                <a:spcPts val="0"/>
              </a:spcBef>
              <a:buNone/>
              <a:defRPr sz="4500" b="0" i="0">
                <a:solidFill>
                  <a:schemeClr val="tx1"/>
                </a:solidFill>
                <a:latin typeface="+mj-lt"/>
                <a:ea typeface="Helvetica Neue" panose="02000503000000020004" pitchFamily="2" charset="0"/>
                <a:cs typeface="Helvetica Neue" panose="02000503000000020004" pitchFamily="2" charset="0"/>
              </a:defRPr>
            </a:lvl1pPr>
          </a:lstStyle>
          <a:p>
            <a:pPr rtl="0">
              <a:buSzPct val="100000"/>
            </a:pPr>
            <a:r>
              <a:rPr lang="en-US" sz="2400" dirty="0">
                <a:solidFill>
                  <a:srgbClr val="7030A0"/>
                </a:solidFill>
                <a:latin typeface="Helvetica Neue" panose="02000503000000020004" pitchFamily="2" charset="0"/>
              </a:rPr>
              <a:t>PRIMA has two main instruments: </a:t>
            </a:r>
            <a:r>
              <a:rPr lang="en-US" sz="2400" dirty="0" err="1">
                <a:solidFill>
                  <a:srgbClr val="7030A0"/>
                </a:solidFill>
                <a:latin typeface="Helvetica Neue" panose="02000503000000020004" pitchFamily="2" charset="0"/>
              </a:rPr>
              <a:t>PRIMAger</a:t>
            </a:r>
            <a:r>
              <a:rPr lang="en-US" sz="2400" dirty="0">
                <a:solidFill>
                  <a:srgbClr val="7030A0"/>
                </a:solidFill>
                <a:latin typeface="Helvetica Neue" panose="02000503000000020004" pitchFamily="2" charset="0"/>
              </a:rPr>
              <a:t> and </a:t>
            </a:r>
            <a:r>
              <a:rPr lang="en-US" sz="2400" b="1" dirty="0">
                <a:solidFill>
                  <a:srgbClr val="7030A0"/>
                </a:solidFill>
                <a:latin typeface="Helvetica Neue" panose="02000503000000020004" pitchFamily="2" charset="0"/>
              </a:rPr>
              <a:t>FIRESS</a:t>
            </a:r>
            <a:endParaRPr lang="en-US" b="1" dirty="0">
              <a:solidFill>
                <a:srgbClr val="7030A0"/>
              </a:solidFill>
              <a:latin typeface="Helvetica Neue" panose="02000503000000020004" pitchFamily="2" charset="0"/>
            </a:endParaRPr>
          </a:p>
        </p:txBody>
      </p:sp>
    </p:spTree>
    <p:extLst>
      <p:ext uri="{BB962C8B-B14F-4D97-AF65-F5344CB8AC3E}">
        <p14:creationId xmlns:p14="http://schemas.microsoft.com/office/powerpoint/2010/main" val="855328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C817-9FE2-BD33-F45A-54448F946BC2}"/>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F10071A1-546E-EABC-7F9C-3EDBFCCB6FC1}"/>
              </a:ext>
            </a:extLst>
          </p:cNvPr>
          <p:cNvGraphicFramePr>
            <a:graphicFrameLocks noGrp="1"/>
          </p:cNvGraphicFramePr>
          <p:nvPr/>
        </p:nvGraphicFramePr>
        <p:xfrm>
          <a:off x="73314" y="3295720"/>
          <a:ext cx="4553713" cy="1696645"/>
        </p:xfrm>
        <a:graphic>
          <a:graphicData uri="http://schemas.openxmlformats.org/drawingml/2006/table">
            <a:tbl>
              <a:tblPr firstRow="1" bandRow="1">
                <a:tableStyleId>{5C22544A-7EE6-4342-B048-85BDC9FD1C3A}</a:tableStyleId>
              </a:tblPr>
              <a:tblGrid>
                <a:gridCol w="1630961">
                  <a:extLst>
                    <a:ext uri="{9D8B030D-6E8A-4147-A177-3AD203B41FA5}">
                      <a16:colId xmlns:a16="http://schemas.microsoft.com/office/drawing/2014/main" val="3806760120"/>
                    </a:ext>
                  </a:extLst>
                </a:gridCol>
                <a:gridCol w="730688">
                  <a:extLst>
                    <a:ext uri="{9D8B030D-6E8A-4147-A177-3AD203B41FA5}">
                      <a16:colId xmlns:a16="http://schemas.microsoft.com/office/drawing/2014/main" val="2644715996"/>
                    </a:ext>
                  </a:extLst>
                </a:gridCol>
                <a:gridCol w="730688">
                  <a:extLst>
                    <a:ext uri="{9D8B030D-6E8A-4147-A177-3AD203B41FA5}">
                      <a16:colId xmlns:a16="http://schemas.microsoft.com/office/drawing/2014/main" val="1007084711"/>
                    </a:ext>
                  </a:extLst>
                </a:gridCol>
                <a:gridCol w="730688">
                  <a:extLst>
                    <a:ext uri="{9D8B030D-6E8A-4147-A177-3AD203B41FA5}">
                      <a16:colId xmlns:a16="http://schemas.microsoft.com/office/drawing/2014/main" val="2823377899"/>
                    </a:ext>
                  </a:extLst>
                </a:gridCol>
                <a:gridCol w="730688">
                  <a:extLst>
                    <a:ext uri="{9D8B030D-6E8A-4147-A177-3AD203B41FA5}">
                      <a16:colId xmlns:a16="http://schemas.microsoft.com/office/drawing/2014/main" val="4169251128"/>
                    </a:ext>
                  </a:extLst>
                </a:gridCol>
              </a:tblGrid>
              <a:tr h="319303">
                <a:tc>
                  <a:txBody>
                    <a:bodyPr/>
                    <a:lstStyle/>
                    <a:p>
                      <a:r>
                        <a:rPr lang="en-US" sz="1200" b="0" i="0" dirty="0">
                          <a:latin typeface="Helvetica Neue" panose="02000503000000020004" pitchFamily="2" charset="0"/>
                          <a:ea typeface="Helvetica Neue" panose="02000503000000020004" pitchFamily="2" charset="0"/>
                          <a:cs typeface="Helvetica Neue" panose="02000503000000020004" pitchFamily="2" charset="0"/>
                        </a:rPr>
                        <a:t>Parameter</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1</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2</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3</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4</a:t>
                      </a:r>
                    </a:p>
                  </a:txBody>
                  <a:tcPr marL="68580" marR="68580" marT="34290" marB="34290" anchor="b"/>
                </a:tc>
                <a:extLst>
                  <a:ext uri="{0D108BD9-81ED-4DB2-BD59-A6C34878D82A}">
                    <a16:rowId xmlns:a16="http://schemas.microsoft.com/office/drawing/2014/main" val="2765378910"/>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Spectral range (µm)</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24–43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42–76</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74–134</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130–235</a:t>
                      </a:r>
                    </a:p>
                  </a:txBody>
                  <a:tcPr marL="27623" marR="27623" marT="0" marB="0" anchor="b"/>
                </a:tc>
                <a:extLst>
                  <a:ext uri="{0D108BD9-81ED-4DB2-BD59-A6C34878D82A}">
                    <a16:rowId xmlns:a16="http://schemas.microsoft.com/office/drawing/2014/main" val="4219509245"/>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Spectral sampling (µm)</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0.23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0.41</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0.73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1.29</a:t>
                      </a:r>
                    </a:p>
                  </a:txBody>
                  <a:tcPr marL="27623" marR="27623" marT="0" marB="0" anchor="b"/>
                </a:tc>
                <a:extLst>
                  <a:ext uri="{0D108BD9-81ED-4DB2-BD59-A6C34878D82A}">
                    <a16:rowId xmlns:a16="http://schemas.microsoft.com/office/drawing/2014/main" val="4225842250"/>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Resolving power</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95-150</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85-120</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90-125</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95-130</a:t>
                      </a:r>
                    </a:p>
                  </a:txBody>
                  <a:tcPr marL="27623" marR="27623" marT="0" marB="0" anchor="b"/>
                </a:tc>
                <a:extLst>
                  <a:ext uri="{0D108BD9-81ED-4DB2-BD59-A6C34878D82A}">
                    <a16:rowId xmlns:a16="http://schemas.microsoft.com/office/drawing/2014/main" val="381063244"/>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Array format per band</a:t>
                      </a:r>
                    </a:p>
                  </a:txBody>
                  <a:tcPr marL="27623" marR="27623" marT="0" marB="0" anchor="b"/>
                </a:tc>
                <a:tc gridSpan="4">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24 spatial ×84 spectral pix, 900-µm pitch</a:t>
                      </a:r>
                    </a:p>
                  </a:txBody>
                  <a:tcPr marL="27623" marR="27623" marT="0" marB="0" anchor="b"/>
                </a:tc>
                <a:tc hMerge="1">
                  <a:txBody>
                    <a:bodyPr/>
                    <a:lstStyle/>
                    <a:p>
                      <a:endParaRPr lang="en-US"/>
                    </a:p>
                  </a:txBody>
                  <a:tcPr/>
                </a:tc>
                <a:tc hMerge="1">
                  <a:txBody>
                    <a:bodyPr/>
                    <a:lstStyle/>
                    <a:p>
                      <a:endParaRPr lang="en-US"/>
                    </a:p>
                  </a:txBody>
                  <a:tcPr/>
                </a:tc>
                <a:tc hMerge="1">
                  <a:txBody>
                    <a:bodyPr/>
                    <a:lstStyle/>
                    <a:p>
                      <a:pPr marL="0" marR="0" algn="ctr">
                        <a:lnSpc>
                          <a:spcPts val="1000"/>
                        </a:lnSpc>
                        <a:spcBef>
                          <a:spcPts val="200"/>
                        </a:spcBef>
                        <a:spcAft>
                          <a:spcPts val="100"/>
                        </a:spcAft>
                      </a:pPr>
                      <a:endParaRPr lang="en-US" sz="1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endParaRPr>
                    </a:p>
                  </a:txBody>
                  <a:tcPr marL="36830" marR="36830" marT="0" marB="0" anchor="b"/>
                </a:tc>
                <a:extLst>
                  <a:ext uri="{0D108BD9-81ED-4DB2-BD59-A6C34878D82A}">
                    <a16:rowId xmlns:a16="http://schemas.microsoft.com/office/drawing/2014/main" val="1412275303"/>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Pix size on sky (arcsec)</a:t>
                      </a:r>
                    </a:p>
                  </a:txBody>
                  <a:tcPr marL="27623" marR="0" marT="0" marB="0" anchor="b"/>
                </a:tc>
                <a:tc gridSpan="2">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7.6</a:t>
                      </a:r>
                    </a:p>
                  </a:txBody>
                  <a:tcPr marL="27623" marR="27623" marT="0" marB="0" anchor="b"/>
                </a:tc>
                <a:tc hMerge="1">
                  <a:txBody>
                    <a:bodyPr/>
                    <a:lstStyle/>
                    <a:p>
                      <a:endParaRPr lang="en-US"/>
                    </a:p>
                  </a:txBody>
                  <a:tcPr/>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12.7</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22.9</a:t>
                      </a:r>
                    </a:p>
                  </a:txBody>
                  <a:tcPr marL="27623" marR="27623" marT="0" marB="0" anchor="b"/>
                </a:tc>
                <a:extLst>
                  <a:ext uri="{0D108BD9-81ED-4DB2-BD59-A6C34878D82A}">
                    <a16:rowId xmlns:a16="http://schemas.microsoft.com/office/drawing/2014/main" val="2133542873"/>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Pix pitch ratio to B1,2</a:t>
                      </a:r>
                    </a:p>
                  </a:txBody>
                  <a:tcPr marL="27623" marR="27623" marT="0" marB="0" anchor="b"/>
                </a:tc>
                <a:tc gridSpan="2">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27623" marR="27623" marT="0" marB="0" anchor="b"/>
                </a:tc>
                <a:tc hMerge="1">
                  <a:txBody>
                    <a:bodyPr/>
                    <a:lstStyle/>
                    <a:p>
                      <a:endParaRPr lang="en-US"/>
                    </a:p>
                  </a:txBody>
                  <a:tcPr/>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5:3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3:1</a:t>
                      </a:r>
                    </a:p>
                  </a:txBody>
                  <a:tcPr marL="27623" marR="27623" marT="0" marB="0" anchor="b"/>
                </a:tc>
                <a:extLst>
                  <a:ext uri="{0D108BD9-81ED-4DB2-BD59-A6C34878D82A}">
                    <a16:rowId xmlns:a16="http://schemas.microsoft.com/office/drawing/2014/main" val="2031265492"/>
                  </a:ext>
                </a:extLst>
              </a:tr>
            </a:tbl>
          </a:graphicData>
        </a:graphic>
      </p:graphicFrame>
      <p:sp>
        <p:nvSpPr>
          <p:cNvPr id="10" name="Rectangle 9">
            <a:extLst>
              <a:ext uri="{FF2B5EF4-FFF2-40B4-BE49-F238E27FC236}">
                <a16:creationId xmlns:a16="http://schemas.microsoft.com/office/drawing/2014/main" id="{AFDAB833-8553-C619-5CC8-9B3E2FC892E6}"/>
              </a:ext>
            </a:extLst>
          </p:cNvPr>
          <p:cNvSpPr/>
          <p:nvPr/>
        </p:nvSpPr>
        <p:spPr>
          <a:xfrm>
            <a:off x="7255090" y="275686"/>
            <a:ext cx="1533596" cy="102523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8816910E-4904-8AE6-188D-8675B0768917}"/>
              </a:ext>
            </a:extLst>
          </p:cNvPr>
          <p:cNvSpPr/>
          <p:nvPr/>
        </p:nvSpPr>
        <p:spPr>
          <a:xfrm>
            <a:off x="8518177" y="1327708"/>
            <a:ext cx="262772" cy="21802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Rectangle 11">
            <a:extLst>
              <a:ext uri="{FF2B5EF4-FFF2-40B4-BE49-F238E27FC236}">
                <a16:creationId xmlns:a16="http://schemas.microsoft.com/office/drawing/2014/main" id="{34F5467A-DC17-C83D-1F1D-9F46DBFB8E2B}"/>
              </a:ext>
            </a:extLst>
          </p:cNvPr>
          <p:cNvSpPr/>
          <p:nvPr/>
        </p:nvSpPr>
        <p:spPr>
          <a:xfrm rot="19053532">
            <a:off x="8548351" y="1500382"/>
            <a:ext cx="68367" cy="21802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21BE7420-C931-EDFD-ADF0-076D2EBCDED1}"/>
              </a:ext>
            </a:extLst>
          </p:cNvPr>
          <p:cNvSpPr txBox="1"/>
          <p:nvPr/>
        </p:nvSpPr>
        <p:spPr>
          <a:xfrm>
            <a:off x="73314" y="1031094"/>
            <a:ext cx="4279133" cy="2215991"/>
          </a:xfrm>
          <a:prstGeom prst="rect">
            <a:avLst/>
          </a:prstGeom>
          <a:solidFill>
            <a:schemeClr val="bg1"/>
          </a:solidFill>
          <a:ln>
            <a:solidFill>
              <a:schemeClr val="tx1"/>
            </a:solidFill>
          </a:ln>
        </p:spPr>
        <p:txBody>
          <a:bodyPr wrap="square" rtlCol="0">
            <a:spAutoFit/>
          </a:bodyPr>
          <a:lstStyle/>
          <a:p>
            <a:r>
              <a:rPr lang="en-US" sz="1800" b="1" dirty="0">
                <a:latin typeface="Helvetica Neue" panose="02000503000000020004" pitchFamily="2" charset="0"/>
                <a:ea typeface="Helvetica Neue" panose="02000503000000020004" pitchFamily="2" charset="0"/>
                <a:cs typeface="Helvetica Neue" panose="02000503000000020004" pitchFamily="2" charset="0"/>
              </a:rPr>
              <a:t>FIRESS</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Bands 1 + 3 overlap, Bands 2 + 4 overlap</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2 </a:t>
            </a:r>
            <a:r>
              <a:rPr lang="en-US" sz="1200" dirty="0" err="1">
                <a:latin typeface="Helvetica Neue" panose="02000503000000020004" pitchFamily="2" charset="0"/>
                <a:ea typeface="Helvetica Neue" panose="02000503000000020004" pitchFamily="2" charset="0"/>
                <a:cs typeface="Helvetica Neue" panose="02000503000000020004" pitchFamily="2" charset="0"/>
              </a:rPr>
              <a:t>pointings</a:t>
            </a:r>
            <a:r>
              <a:rPr lang="en-US" sz="1200" dirty="0">
                <a:latin typeface="Helvetica Neue" panose="02000503000000020004" pitchFamily="2" charset="0"/>
                <a:ea typeface="Helvetica Neue" panose="02000503000000020004" pitchFamily="2" charset="0"/>
                <a:cs typeface="Helvetica Neue" panose="02000503000000020004" pitchFamily="2" charset="0"/>
              </a:rPr>
              <a:t> for full spectrum of a source, though all 4 bands read out.</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High-res mode couples all bands when engaged</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4 slit-fed grating modules spaced logarithmically with some wavelength overlap.</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All detectors in all bands read out simultaneously.</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Band 1 and 2 common design and plate scale.</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All aluminum, no moving parts.</a:t>
            </a:r>
          </a:p>
          <a:p>
            <a:pPr marL="214313" indent="-214313">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60FCF7E5-1B55-12F5-4A6B-061C7081A2EE}"/>
              </a:ext>
            </a:extLst>
          </p:cNvPr>
          <p:cNvPicPr>
            <a:picLocks noChangeAspect="1"/>
          </p:cNvPicPr>
          <p:nvPr/>
        </p:nvPicPr>
        <p:blipFill>
          <a:blip r:embed="rId3"/>
          <a:stretch>
            <a:fillRect/>
          </a:stretch>
        </p:blipFill>
        <p:spPr>
          <a:xfrm>
            <a:off x="4066817" y="1171179"/>
            <a:ext cx="5324603" cy="3547125"/>
          </a:xfrm>
          <a:prstGeom prst="rect">
            <a:avLst/>
          </a:prstGeom>
        </p:spPr>
      </p:pic>
      <p:sp>
        <p:nvSpPr>
          <p:cNvPr id="5" name="Google Shape;123;p3">
            <a:extLst>
              <a:ext uri="{FF2B5EF4-FFF2-40B4-BE49-F238E27FC236}">
                <a16:creationId xmlns:a16="http://schemas.microsoft.com/office/drawing/2014/main" id="{E3722765-025A-7E18-3082-1A21BEB2DB8F}"/>
              </a:ext>
            </a:extLst>
          </p:cNvPr>
          <p:cNvSpPr txBox="1">
            <a:spLocks/>
          </p:cNvSpPr>
          <p:nvPr/>
        </p:nvSpPr>
        <p:spPr bwMode="auto">
          <a:xfrm>
            <a:off x="0" y="267617"/>
            <a:ext cx="9144000" cy="670185"/>
          </a:xfrm>
          <a:prstGeom prst="rect">
            <a:avLst/>
          </a:prstGeom>
          <a:noFill/>
          <a:ln>
            <a:noFill/>
          </a:ln>
        </p:spPr>
        <p:txBody>
          <a:bodyPr spcFirstLastPara="1" vert="horz" wrap="square" lIns="68569" tIns="34275" rIns="68569" bIns="34275" rtlCol="0" anchor="ctr" anchorCtr="0">
            <a:normAutofit/>
          </a:bodyPr>
          <a:lstStyle>
            <a:lvl1pPr algn="ctr" defTabSz="685800">
              <a:lnSpc>
                <a:spcPct val="90000"/>
              </a:lnSpc>
              <a:spcBef>
                <a:spcPts val="0"/>
              </a:spcBef>
              <a:buNone/>
              <a:defRPr sz="4500" b="0" i="0">
                <a:solidFill>
                  <a:schemeClr val="tx1"/>
                </a:solidFill>
                <a:latin typeface="+mj-lt"/>
                <a:ea typeface="Helvetica Neue" panose="02000503000000020004" pitchFamily="2" charset="0"/>
                <a:cs typeface="Helvetica Neue" panose="02000503000000020004" pitchFamily="2" charset="0"/>
              </a:defRPr>
            </a:lvl1pPr>
          </a:lstStyle>
          <a:p>
            <a:pPr rtl="0">
              <a:buSzPct val="100000"/>
            </a:pPr>
            <a:r>
              <a:rPr lang="en-US" sz="2400" dirty="0">
                <a:solidFill>
                  <a:srgbClr val="7030A0"/>
                </a:solidFill>
                <a:latin typeface="Helvetica Neue" panose="02000503000000020004" pitchFamily="2" charset="0"/>
              </a:rPr>
              <a:t>PRIMA has two main instruments: </a:t>
            </a:r>
            <a:r>
              <a:rPr lang="en-US" sz="2400" dirty="0" err="1">
                <a:solidFill>
                  <a:srgbClr val="7030A0"/>
                </a:solidFill>
                <a:latin typeface="Helvetica Neue" panose="02000503000000020004" pitchFamily="2" charset="0"/>
              </a:rPr>
              <a:t>PRIMAger</a:t>
            </a:r>
            <a:r>
              <a:rPr lang="en-US" sz="2400" dirty="0">
                <a:solidFill>
                  <a:srgbClr val="7030A0"/>
                </a:solidFill>
                <a:latin typeface="Helvetica Neue" panose="02000503000000020004" pitchFamily="2" charset="0"/>
              </a:rPr>
              <a:t> and </a:t>
            </a:r>
            <a:r>
              <a:rPr lang="en-US" sz="2400" b="1" dirty="0">
                <a:solidFill>
                  <a:srgbClr val="7030A0"/>
                </a:solidFill>
                <a:latin typeface="Helvetica Neue" panose="02000503000000020004" pitchFamily="2" charset="0"/>
              </a:rPr>
              <a:t>FIRESS</a:t>
            </a:r>
            <a:endParaRPr lang="en-US" b="1" dirty="0">
              <a:solidFill>
                <a:srgbClr val="7030A0"/>
              </a:solidFill>
              <a:latin typeface="Helvetica Neue" panose="02000503000000020004" pitchFamily="2" charset="0"/>
            </a:endParaRPr>
          </a:p>
        </p:txBody>
      </p:sp>
    </p:spTree>
    <p:extLst>
      <p:ext uri="{BB962C8B-B14F-4D97-AF65-F5344CB8AC3E}">
        <p14:creationId xmlns:p14="http://schemas.microsoft.com/office/powerpoint/2010/main" val="460551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4545</TotalTime>
  <Words>3574</Words>
  <Application>Microsoft Macintosh PowerPoint</Application>
  <DocSecurity>0</DocSecurity>
  <PresentationFormat>On-screen Show (16:9)</PresentationFormat>
  <Paragraphs>378</Paragraphs>
  <Slides>34</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Cambria Math</vt:lpstr>
      <vt:lpstr>Helvetica Neue</vt:lpstr>
      <vt:lpstr>Roboto</vt:lpstr>
      <vt:lpstr>Times New Roman</vt:lpstr>
      <vt:lpstr>Wingdings</vt:lpstr>
      <vt:lpstr>Office Theme</vt:lpstr>
      <vt:lpstr>20_BasicBlack</vt:lpstr>
      <vt:lpstr>PowerPoint Presentation</vt:lpstr>
      <vt:lpstr>PowerPoint Presentation</vt:lpstr>
      <vt:lpstr>PRIMA is a Far-IR probe mission concept currently in Phase A study</vt:lpstr>
      <vt:lpstr>PRIMA is being developed by an international team of astrophysics and technology experts</vt:lpstr>
      <vt:lpstr>PRIMA Overview</vt:lpstr>
      <vt:lpstr>PRIMA takes advantage of incredibly large gains and new capabilities from sensitive KID arrays</vt:lpstr>
      <vt:lpstr>PRIMA has two main instruments: PRIMAger and FIRESS</vt:lpstr>
      <vt:lpstr>PowerPoint Presentation</vt:lpstr>
      <vt:lpstr>PowerPoint Presentation</vt:lpstr>
      <vt:lpstr>PowerPoint Presentation</vt:lpstr>
      <vt:lpstr>PRIMA PI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75% of PRIMA’s time is dedicated to General Observer Science</vt:lpstr>
      <vt:lpstr>Working Groups </vt:lpstr>
      <vt:lpstr>PRIMA GO science Book Volume 1</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Bradford, Charles M. (Matt)</dc:creator>
  <cp:keywords/>
  <dc:description/>
  <cp:lastModifiedBy>Battersby, Cara</cp:lastModifiedBy>
  <cp:revision>221</cp:revision>
  <dcterms:created xsi:type="dcterms:W3CDTF">2024-05-21T16:09:49Z</dcterms:created>
  <dcterms:modified xsi:type="dcterms:W3CDTF">2025-06-09T15:32:00Z</dcterms:modified>
  <cp:category/>
  <dc:identifier/>
  <cp:contentStatus/>
  <dc:language/>
  <cp:version/>
</cp:coreProperties>
</file>